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Lst>
  <p:notesMasterIdLst>
    <p:notesMasterId r:id="rId24"/>
  </p:notesMasterIdLst>
  <p:sldIdLst>
    <p:sldId id="265" r:id="rId2"/>
    <p:sldId id="257" r:id="rId3"/>
    <p:sldId id="259" r:id="rId4"/>
    <p:sldId id="264" r:id="rId5"/>
    <p:sldId id="258" r:id="rId6"/>
    <p:sldId id="256" r:id="rId7"/>
    <p:sldId id="271" r:id="rId8"/>
    <p:sldId id="279" r:id="rId9"/>
    <p:sldId id="280" r:id="rId10"/>
    <p:sldId id="261" r:id="rId11"/>
    <p:sldId id="278" r:id="rId12"/>
    <p:sldId id="260" r:id="rId13"/>
    <p:sldId id="267" r:id="rId14"/>
    <p:sldId id="268" r:id="rId15"/>
    <p:sldId id="269" r:id="rId16"/>
    <p:sldId id="270" r:id="rId17"/>
    <p:sldId id="272" r:id="rId18"/>
    <p:sldId id="273" r:id="rId19"/>
    <p:sldId id="276" r:id="rId20"/>
    <p:sldId id="274" r:id="rId21"/>
    <p:sldId id="275" r:id="rId22"/>
    <p:sldId id="277" r:id="rId23"/>
  </p:sldIdLst>
  <p:sldSz cx="8483600" cy="4813300"/>
  <p:notesSz cx="6858000" cy="9144000"/>
  <p:defaultText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93E0"/>
    <a:srgbClr val="FF8F8F"/>
    <a:srgbClr val="FF5D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03" autoAdjust="0"/>
    <p:restoredTop sz="95701" autoAdjust="0"/>
  </p:normalViewPr>
  <p:slideViewPr>
    <p:cSldViewPr>
      <p:cViewPr>
        <p:scale>
          <a:sx n="100" d="100"/>
          <a:sy n="100" d="100"/>
        </p:scale>
        <p:origin x="-1572" y="-828"/>
      </p:cViewPr>
      <p:guideLst>
        <p:guide orient="horz" pos="1518"/>
        <p:guide pos="2672"/>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FC782-87F7-4A95-884A-FD7079ED5E1B}" type="datetimeFigureOut">
              <a:rPr lang="en-IE" smtClean="0"/>
              <a:t>03/07/2013</a:t>
            </a:fld>
            <a:endParaRPr lang="en-IE"/>
          </a:p>
        </p:txBody>
      </p:sp>
      <p:sp>
        <p:nvSpPr>
          <p:cNvPr id="4" name="Slide Image Placeholder 3"/>
          <p:cNvSpPr>
            <a:spLocks noGrp="1" noRot="1" noChangeAspect="1"/>
          </p:cNvSpPr>
          <p:nvPr>
            <p:ph type="sldImg" idx="2"/>
          </p:nvPr>
        </p:nvSpPr>
        <p:spPr>
          <a:xfrm>
            <a:off x="407988" y="685800"/>
            <a:ext cx="6042025"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6CE58-378A-4BD8-A974-15F1B702D907}" type="slidenum">
              <a:rPr lang="en-IE" smtClean="0"/>
              <a:t>‹#›</a:t>
            </a:fld>
            <a:endParaRPr lang="en-IE"/>
          </a:p>
        </p:txBody>
      </p:sp>
    </p:spTree>
    <p:extLst>
      <p:ext uri="{BB962C8B-B14F-4D97-AF65-F5344CB8AC3E}">
        <p14:creationId xmlns:p14="http://schemas.microsoft.com/office/powerpoint/2010/main" val="543751113"/>
      </p:ext>
    </p:extLst>
  </p:cSld>
  <p:clrMap bg1="lt1" tx1="dk1" bg2="lt2" tx2="dk2" accent1="accent1" accent2="accent2" accent3="accent3" accent4="accent4" accent5="accent5" accent6="accent6" hlink="hlink" folHlink="folHlink"/>
  <p:notesStyle>
    <a:lvl1pPr marL="0" algn="l" defTabSz="685896" rtl="0" eaLnBrk="1" latinLnBrk="0" hangingPunct="1">
      <a:defRPr sz="900" kern="1200">
        <a:solidFill>
          <a:schemeClr val="tx1"/>
        </a:solidFill>
        <a:latin typeface="+mn-lt"/>
        <a:ea typeface="+mn-ea"/>
        <a:cs typeface="+mn-cs"/>
      </a:defRPr>
    </a:lvl1pPr>
    <a:lvl2pPr marL="342949" algn="l" defTabSz="685896" rtl="0" eaLnBrk="1" latinLnBrk="0" hangingPunct="1">
      <a:defRPr sz="900" kern="1200">
        <a:solidFill>
          <a:schemeClr val="tx1"/>
        </a:solidFill>
        <a:latin typeface="+mn-lt"/>
        <a:ea typeface="+mn-ea"/>
        <a:cs typeface="+mn-cs"/>
      </a:defRPr>
    </a:lvl2pPr>
    <a:lvl3pPr marL="685896" algn="l" defTabSz="685896" rtl="0" eaLnBrk="1" latinLnBrk="0" hangingPunct="1">
      <a:defRPr sz="900" kern="1200">
        <a:solidFill>
          <a:schemeClr val="tx1"/>
        </a:solidFill>
        <a:latin typeface="+mn-lt"/>
        <a:ea typeface="+mn-ea"/>
        <a:cs typeface="+mn-cs"/>
      </a:defRPr>
    </a:lvl3pPr>
    <a:lvl4pPr marL="1028845" algn="l" defTabSz="685896" rtl="0" eaLnBrk="1" latinLnBrk="0" hangingPunct="1">
      <a:defRPr sz="900" kern="1200">
        <a:solidFill>
          <a:schemeClr val="tx1"/>
        </a:solidFill>
        <a:latin typeface="+mn-lt"/>
        <a:ea typeface="+mn-ea"/>
        <a:cs typeface="+mn-cs"/>
      </a:defRPr>
    </a:lvl4pPr>
    <a:lvl5pPr marL="1371794" algn="l" defTabSz="685896" rtl="0" eaLnBrk="1" latinLnBrk="0" hangingPunct="1">
      <a:defRPr sz="900" kern="1200">
        <a:solidFill>
          <a:schemeClr val="tx1"/>
        </a:solidFill>
        <a:latin typeface="+mn-lt"/>
        <a:ea typeface="+mn-ea"/>
        <a:cs typeface="+mn-cs"/>
      </a:defRPr>
    </a:lvl5pPr>
    <a:lvl6pPr marL="1714744" algn="l" defTabSz="685896" rtl="0" eaLnBrk="1" latinLnBrk="0" hangingPunct="1">
      <a:defRPr sz="900" kern="1200">
        <a:solidFill>
          <a:schemeClr val="tx1"/>
        </a:solidFill>
        <a:latin typeface="+mn-lt"/>
        <a:ea typeface="+mn-ea"/>
        <a:cs typeface="+mn-cs"/>
      </a:defRPr>
    </a:lvl6pPr>
    <a:lvl7pPr marL="2057690" algn="l" defTabSz="685896" rtl="0" eaLnBrk="1" latinLnBrk="0" hangingPunct="1">
      <a:defRPr sz="900" kern="1200">
        <a:solidFill>
          <a:schemeClr val="tx1"/>
        </a:solidFill>
        <a:latin typeface="+mn-lt"/>
        <a:ea typeface="+mn-ea"/>
        <a:cs typeface="+mn-cs"/>
      </a:defRPr>
    </a:lvl7pPr>
    <a:lvl8pPr marL="2400639" algn="l" defTabSz="685896" rtl="0" eaLnBrk="1" latinLnBrk="0" hangingPunct="1">
      <a:defRPr sz="900" kern="1200">
        <a:solidFill>
          <a:schemeClr val="tx1"/>
        </a:solidFill>
        <a:latin typeface="+mn-lt"/>
        <a:ea typeface="+mn-ea"/>
        <a:cs typeface="+mn-cs"/>
      </a:defRPr>
    </a:lvl8pPr>
    <a:lvl9pPr marL="2743588" algn="l" defTabSz="685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Intro_what</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a:t>
            </a:fld>
            <a:endParaRPr lang="en-IE"/>
          </a:p>
        </p:txBody>
      </p:sp>
    </p:spTree>
    <p:extLst>
      <p:ext uri="{BB962C8B-B14F-4D97-AF65-F5344CB8AC3E}">
        <p14:creationId xmlns:p14="http://schemas.microsoft.com/office/powerpoint/2010/main" val="4105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terms</a:t>
            </a:r>
            <a:endParaRPr lang="en-GB" dirty="0"/>
          </a:p>
        </p:txBody>
      </p:sp>
      <p:sp>
        <p:nvSpPr>
          <p:cNvPr id="4" name="Slide Number Placeholder 3"/>
          <p:cNvSpPr>
            <a:spLocks noGrp="1"/>
          </p:cNvSpPr>
          <p:nvPr>
            <p:ph type="sldNum" sz="quarter" idx="10"/>
          </p:nvPr>
        </p:nvSpPr>
        <p:spPr/>
        <p:txBody>
          <a:bodyPr/>
          <a:lstStyle/>
          <a:p>
            <a:fld id="{AB76CE58-378A-4BD8-A974-15F1B702D907}" type="slidenum">
              <a:rPr lang="en-IE" smtClean="0"/>
              <a:t>10</a:t>
            </a:fld>
            <a:endParaRPr lang="en-IE"/>
          </a:p>
        </p:txBody>
      </p:sp>
    </p:spTree>
    <p:extLst>
      <p:ext uri="{BB962C8B-B14F-4D97-AF65-F5344CB8AC3E}">
        <p14:creationId xmlns:p14="http://schemas.microsoft.com/office/powerpoint/2010/main" val="3557462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bib</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11</a:t>
            </a:fld>
            <a:endParaRPr lang="en-IE"/>
          </a:p>
        </p:txBody>
      </p:sp>
    </p:spTree>
    <p:extLst>
      <p:ext uri="{BB962C8B-B14F-4D97-AF65-F5344CB8AC3E}">
        <p14:creationId xmlns:p14="http://schemas.microsoft.com/office/powerpoint/2010/main" val="1591122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12</a:t>
            </a:fld>
            <a:endParaRPr lang="en-IE"/>
          </a:p>
        </p:txBody>
      </p:sp>
    </p:spTree>
    <p:extLst>
      <p:ext uri="{BB962C8B-B14F-4D97-AF65-F5344CB8AC3E}">
        <p14:creationId xmlns:p14="http://schemas.microsoft.com/office/powerpoint/2010/main" val="1280108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13</a:t>
            </a:fld>
            <a:endParaRPr lang="en-IE"/>
          </a:p>
        </p:txBody>
      </p:sp>
    </p:spTree>
    <p:extLst>
      <p:ext uri="{BB962C8B-B14F-4D97-AF65-F5344CB8AC3E}">
        <p14:creationId xmlns:p14="http://schemas.microsoft.com/office/powerpoint/2010/main" val="1280108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intro_HP</a:t>
            </a:r>
            <a:endParaRPr lang="en-GB" dirty="0" smtClean="0"/>
          </a:p>
        </p:txBody>
      </p:sp>
      <p:sp>
        <p:nvSpPr>
          <p:cNvPr id="4" name="Slide Number Placeholder 3"/>
          <p:cNvSpPr>
            <a:spLocks noGrp="1"/>
          </p:cNvSpPr>
          <p:nvPr>
            <p:ph type="sldNum" sz="quarter" idx="10"/>
          </p:nvPr>
        </p:nvSpPr>
        <p:spPr/>
        <p:txBody>
          <a:bodyPr/>
          <a:lstStyle/>
          <a:p>
            <a:fld id="{AB76CE58-378A-4BD8-A974-15F1B702D907}" type="slidenum">
              <a:rPr lang="en-IE" smtClean="0"/>
              <a:t>16</a:t>
            </a:fld>
            <a:endParaRPr lang="en-IE"/>
          </a:p>
        </p:txBody>
      </p:sp>
    </p:spTree>
    <p:extLst>
      <p:ext uri="{BB962C8B-B14F-4D97-AF65-F5344CB8AC3E}">
        <p14:creationId xmlns:p14="http://schemas.microsoft.com/office/powerpoint/2010/main" val="3083572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intro_variable</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17</a:t>
            </a:fld>
            <a:endParaRPr lang="en-IE"/>
          </a:p>
        </p:txBody>
      </p:sp>
    </p:spTree>
    <p:extLst>
      <p:ext uri="{BB962C8B-B14F-4D97-AF65-F5344CB8AC3E}">
        <p14:creationId xmlns:p14="http://schemas.microsoft.com/office/powerpoint/2010/main" val="3245877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intro_hysteresis</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18</a:t>
            </a:fld>
            <a:endParaRPr lang="en-IE"/>
          </a:p>
        </p:txBody>
      </p:sp>
    </p:spTree>
    <p:extLst>
      <p:ext uri="{BB962C8B-B14F-4D97-AF65-F5344CB8AC3E}">
        <p14:creationId xmlns:p14="http://schemas.microsoft.com/office/powerpoint/2010/main" val="363596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intro_HP</a:t>
            </a:r>
            <a:endParaRPr lang="en-GB" dirty="0" smtClean="0"/>
          </a:p>
        </p:txBody>
      </p:sp>
      <p:sp>
        <p:nvSpPr>
          <p:cNvPr id="4" name="Slide Number Placeholder 3"/>
          <p:cNvSpPr>
            <a:spLocks noGrp="1"/>
          </p:cNvSpPr>
          <p:nvPr>
            <p:ph type="sldNum" sz="quarter" idx="10"/>
          </p:nvPr>
        </p:nvSpPr>
        <p:spPr/>
        <p:txBody>
          <a:bodyPr/>
          <a:lstStyle/>
          <a:p>
            <a:fld id="{AB76CE58-378A-4BD8-A974-15F1B702D907}" type="slidenum">
              <a:rPr lang="en-IE" smtClean="0"/>
              <a:t>19</a:t>
            </a:fld>
            <a:endParaRPr lang="en-IE"/>
          </a:p>
        </p:txBody>
      </p:sp>
    </p:spTree>
    <p:extLst>
      <p:ext uri="{BB962C8B-B14F-4D97-AF65-F5344CB8AC3E}">
        <p14:creationId xmlns:p14="http://schemas.microsoft.com/office/powerpoint/2010/main" val="3083572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intro_timeline</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20</a:t>
            </a:fld>
            <a:endParaRPr lang="en-IE"/>
          </a:p>
        </p:txBody>
      </p:sp>
    </p:spTree>
    <p:extLst>
      <p:ext uri="{BB962C8B-B14F-4D97-AF65-F5344CB8AC3E}">
        <p14:creationId xmlns:p14="http://schemas.microsoft.com/office/powerpoint/2010/main" val="689820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terms</a:t>
            </a:r>
            <a:endParaRPr lang="en-GB" dirty="0"/>
          </a:p>
        </p:txBody>
      </p:sp>
      <p:sp>
        <p:nvSpPr>
          <p:cNvPr id="4" name="Slide Number Placeholder 3"/>
          <p:cNvSpPr>
            <a:spLocks noGrp="1"/>
          </p:cNvSpPr>
          <p:nvPr>
            <p:ph type="sldNum" sz="quarter" idx="10"/>
          </p:nvPr>
        </p:nvSpPr>
        <p:spPr/>
        <p:txBody>
          <a:bodyPr/>
          <a:lstStyle/>
          <a:p>
            <a:fld id="{AB76CE58-378A-4BD8-A974-15F1B702D907}" type="slidenum">
              <a:rPr lang="en-IE" smtClean="0"/>
              <a:t>21</a:t>
            </a:fld>
            <a:endParaRPr lang="en-IE"/>
          </a:p>
        </p:txBody>
      </p:sp>
    </p:spTree>
    <p:extLst>
      <p:ext uri="{BB962C8B-B14F-4D97-AF65-F5344CB8AC3E}">
        <p14:creationId xmlns:p14="http://schemas.microsoft.com/office/powerpoint/2010/main" val="3557462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intro_variable</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2</a:t>
            </a:fld>
            <a:endParaRPr lang="en-IE"/>
          </a:p>
        </p:txBody>
      </p:sp>
    </p:spTree>
    <p:extLst>
      <p:ext uri="{BB962C8B-B14F-4D97-AF65-F5344CB8AC3E}">
        <p14:creationId xmlns:p14="http://schemas.microsoft.com/office/powerpoint/2010/main" val="32458776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22</a:t>
            </a:fld>
            <a:endParaRPr lang="en-IE"/>
          </a:p>
        </p:txBody>
      </p:sp>
    </p:spTree>
    <p:extLst>
      <p:ext uri="{BB962C8B-B14F-4D97-AF65-F5344CB8AC3E}">
        <p14:creationId xmlns:p14="http://schemas.microsoft.com/office/powerpoint/2010/main" val="1280108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intro_qphi</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3</a:t>
            </a:fld>
            <a:endParaRPr lang="en-IE"/>
          </a:p>
        </p:txBody>
      </p:sp>
    </p:spTree>
    <p:extLst>
      <p:ext uri="{BB962C8B-B14F-4D97-AF65-F5344CB8AC3E}">
        <p14:creationId xmlns:p14="http://schemas.microsoft.com/office/powerpoint/2010/main" val="3373786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Intro_geneqn</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4</a:t>
            </a:fld>
            <a:endParaRPr lang="en-IE"/>
          </a:p>
        </p:txBody>
      </p:sp>
    </p:spTree>
    <p:extLst>
      <p:ext uri="{BB962C8B-B14F-4D97-AF65-F5344CB8AC3E}">
        <p14:creationId xmlns:p14="http://schemas.microsoft.com/office/powerpoint/2010/main" val="2064047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intro_hysteresis</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5</a:t>
            </a:fld>
            <a:endParaRPr lang="en-IE"/>
          </a:p>
        </p:txBody>
      </p:sp>
    </p:spTree>
    <p:extLst>
      <p:ext uri="{BB962C8B-B14F-4D97-AF65-F5344CB8AC3E}">
        <p14:creationId xmlns:p14="http://schemas.microsoft.com/office/powerpoint/2010/main" val="3635962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intro_timeline</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6</a:t>
            </a:fld>
            <a:endParaRPr lang="en-IE"/>
          </a:p>
        </p:txBody>
      </p:sp>
    </p:spTree>
    <p:extLst>
      <p:ext uri="{BB962C8B-B14F-4D97-AF65-F5344CB8AC3E}">
        <p14:creationId xmlns:p14="http://schemas.microsoft.com/office/powerpoint/2010/main" val="689820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intro_HP</a:t>
            </a:r>
            <a:endParaRPr lang="en-GB" dirty="0" smtClean="0"/>
          </a:p>
        </p:txBody>
      </p:sp>
      <p:sp>
        <p:nvSpPr>
          <p:cNvPr id="4" name="Slide Number Placeholder 3"/>
          <p:cNvSpPr>
            <a:spLocks noGrp="1"/>
          </p:cNvSpPr>
          <p:nvPr>
            <p:ph type="sldNum" sz="quarter" idx="10"/>
          </p:nvPr>
        </p:nvSpPr>
        <p:spPr/>
        <p:txBody>
          <a:bodyPr/>
          <a:lstStyle/>
          <a:p>
            <a:fld id="{AB76CE58-378A-4BD8-A974-15F1B702D907}" type="slidenum">
              <a:rPr lang="en-IE" smtClean="0"/>
              <a:t>7</a:t>
            </a:fld>
            <a:endParaRPr lang="en-IE"/>
          </a:p>
        </p:txBody>
      </p:sp>
    </p:spTree>
    <p:extLst>
      <p:ext uri="{BB962C8B-B14F-4D97-AF65-F5344CB8AC3E}">
        <p14:creationId xmlns:p14="http://schemas.microsoft.com/office/powerpoint/2010/main" val="3083572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intro_HP</a:t>
            </a:r>
            <a:endParaRPr lang="en-GB" dirty="0" smtClean="0"/>
          </a:p>
        </p:txBody>
      </p:sp>
      <p:sp>
        <p:nvSpPr>
          <p:cNvPr id="4" name="Slide Number Placeholder 3"/>
          <p:cNvSpPr>
            <a:spLocks noGrp="1"/>
          </p:cNvSpPr>
          <p:nvPr>
            <p:ph type="sldNum" sz="quarter" idx="10"/>
          </p:nvPr>
        </p:nvSpPr>
        <p:spPr/>
        <p:txBody>
          <a:bodyPr/>
          <a:lstStyle/>
          <a:p>
            <a:fld id="{AB76CE58-378A-4BD8-A974-15F1B702D907}" type="slidenum">
              <a:rPr lang="en-IE" smtClean="0"/>
              <a:t>8</a:t>
            </a:fld>
            <a:endParaRPr lang="en-IE"/>
          </a:p>
        </p:txBody>
      </p:sp>
    </p:spTree>
    <p:extLst>
      <p:ext uri="{BB962C8B-B14F-4D97-AF65-F5344CB8AC3E}">
        <p14:creationId xmlns:p14="http://schemas.microsoft.com/office/powerpoint/2010/main" val="3083572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intro_HP</a:t>
            </a:r>
            <a:endParaRPr lang="en-GB" dirty="0" smtClean="0"/>
          </a:p>
        </p:txBody>
      </p:sp>
      <p:sp>
        <p:nvSpPr>
          <p:cNvPr id="4" name="Slide Number Placeholder 3"/>
          <p:cNvSpPr>
            <a:spLocks noGrp="1"/>
          </p:cNvSpPr>
          <p:nvPr>
            <p:ph type="sldNum" sz="quarter" idx="10"/>
          </p:nvPr>
        </p:nvSpPr>
        <p:spPr/>
        <p:txBody>
          <a:bodyPr/>
          <a:lstStyle/>
          <a:p>
            <a:fld id="{AB76CE58-378A-4BD8-A974-15F1B702D907}" type="slidenum">
              <a:rPr lang="en-IE" smtClean="0"/>
              <a:t>9</a:t>
            </a:fld>
            <a:endParaRPr lang="en-IE"/>
          </a:p>
        </p:txBody>
      </p:sp>
    </p:spTree>
    <p:extLst>
      <p:ext uri="{BB962C8B-B14F-4D97-AF65-F5344CB8AC3E}">
        <p14:creationId xmlns:p14="http://schemas.microsoft.com/office/powerpoint/2010/main" val="3083572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36273" y="1495246"/>
            <a:ext cx="7211059" cy="1031738"/>
          </a:xfrm>
        </p:spPr>
        <p:txBody>
          <a:bodyPr/>
          <a:lstStyle/>
          <a:p>
            <a:r>
              <a:rPr lang="en-US" smtClean="0"/>
              <a:t>Click to edit Master title style</a:t>
            </a:r>
            <a:endParaRPr lang="en-IE"/>
          </a:p>
        </p:txBody>
      </p:sp>
      <p:sp>
        <p:nvSpPr>
          <p:cNvPr id="3" name="Subtitle 2"/>
          <p:cNvSpPr>
            <a:spLocks noGrp="1"/>
          </p:cNvSpPr>
          <p:nvPr>
            <p:ph type="subTitle" idx="1"/>
          </p:nvPr>
        </p:nvSpPr>
        <p:spPr>
          <a:xfrm>
            <a:off x="1272541" y="2727539"/>
            <a:ext cx="5938522" cy="1230065"/>
          </a:xfrm>
        </p:spPr>
        <p:txBody>
          <a:bodyPr/>
          <a:lstStyle>
            <a:lvl1pPr marL="0" indent="0" algn="ctr">
              <a:buNone/>
              <a:defRPr>
                <a:solidFill>
                  <a:schemeClr val="tx1">
                    <a:tint val="75000"/>
                  </a:schemeClr>
                </a:solidFill>
              </a:defRPr>
            </a:lvl1pPr>
            <a:lvl2pPr marL="342949" indent="0" algn="ctr">
              <a:buNone/>
              <a:defRPr>
                <a:solidFill>
                  <a:schemeClr val="tx1">
                    <a:tint val="75000"/>
                  </a:schemeClr>
                </a:solidFill>
              </a:defRPr>
            </a:lvl2pPr>
            <a:lvl3pPr marL="685896" indent="0" algn="ctr">
              <a:buNone/>
              <a:defRPr>
                <a:solidFill>
                  <a:schemeClr val="tx1">
                    <a:tint val="75000"/>
                  </a:schemeClr>
                </a:solidFill>
              </a:defRPr>
            </a:lvl3pPr>
            <a:lvl4pPr marL="1028845" indent="0" algn="ctr">
              <a:buNone/>
              <a:defRPr>
                <a:solidFill>
                  <a:schemeClr val="tx1">
                    <a:tint val="75000"/>
                  </a:schemeClr>
                </a:solidFill>
              </a:defRPr>
            </a:lvl4pPr>
            <a:lvl5pPr marL="1371794" indent="0" algn="ctr">
              <a:buNone/>
              <a:defRPr>
                <a:solidFill>
                  <a:schemeClr val="tx1">
                    <a:tint val="75000"/>
                  </a:schemeClr>
                </a:solidFill>
              </a:defRPr>
            </a:lvl5pPr>
            <a:lvl6pPr marL="1714744" indent="0" algn="ctr">
              <a:buNone/>
              <a:defRPr>
                <a:solidFill>
                  <a:schemeClr val="tx1">
                    <a:tint val="75000"/>
                  </a:schemeClr>
                </a:solidFill>
              </a:defRPr>
            </a:lvl6pPr>
            <a:lvl7pPr marL="2057690" indent="0" algn="ctr">
              <a:buNone/>
              <a:defRPr>
                <a:solidFill>
                  <a:schemeClr val="tx1">
                    <a:tint val="75000"/>
                  </a:schemeClr>
                </a:solidFill>
              </a:defRPr>
            </a:lvl7pPr>
            <a:lvl8pPr marL="2400639" indent="0" algn="ctr">
              <a:buNone/>
              <a:defRPr>
                <a:solidFill>
                  <a:schemeClr val="tx1">
                    <a:tint val="75000"/>
                  </a:schemeClr>
                </a:solidFill>
              </a:defRPr>
            </a:lvl8pPr>
            <a:lvl9pPr marL="2743588"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46147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59551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50611" y="192757"/>
            <a:ext cx="1908811" cy="4106903"/>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24179" y="192757"/>
            <a:ext cx="5585037" cy="41069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31791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832257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0149" y="3092992"/>
            <a:ext cx="7211059" cy="955976"/>
          </a:xfrm>
        </p:spPr>
        <p:txBody>
          <a:bodyPr anchor="t"/>
          <a:lstStyle>
            <a:lvl1pPr algn="l">
              <a:defRPr sz="3200" b="1" cap="all"/>
            </a:lvl1pPr>
          </a:lstStyle>
          <a:p>
            <a:r>
              <a:rPr lang="en-US" smtClean="0"/>
              <a:t>Click to edit Master title style</a:t>
            </a:r>
            <a:endParaRPr lang="en-IE"/>
          </a:p>
        </p:txBody>
      </p:sp>
      <p:sp>
        <p:nvSpPr>
          <p:cNvPr id="3" name="Text Placeholder 2"/>
          <p:cNvSpPr>
            <a:spLocks noGrp="1"/>
          </p:cNvSpPr>
          <p:nvPr>
            <p:ph type="body" idx="1"/>
          </p:nvPr>
        </p:nvSpPr>
        <p:spPr>
          <a:xfrm>
            <a:off x="670149" y="2040084"/>
            <a:ext cx="7211059" cy="1052909"/>
          </a:xfrm>
        </p:spPr>
        <p:txBody>
          <a:bodyPr anchor="b"/>
          <a:lstStyle>
            <a:lvl1pPr marL="0" indent="0">
              <a:buNone/>
              <a:defRPr sz="1600">
                <a:solidFill>
                  <a:schemeClr val="tx1">
                    <a:tint val="75000"/>
                  </a:schemeClr>
                </a:solidFill>
              </a:defRPr>
            </a:lvl1pPr>
            <a:lvl2pPr marL="342949" indent="0">
              <a:buNone/>
              <a:defRPr sz="1300">
                <a:solidFill>
                  <a:schemeClr val="tx1">
                    <a:tint val="75000"/>
                  </a:schemeClr>
                </a:solidFill>
              </a:defRPr>
            </a:lvl2pPr>
            <a:lvl3pPr marL="685896" indent="0">
              <a:buNone/>
              <a:defRPr sz="1300">
                <a:solidFill>
                  <a:schemeClr val="tx1">
                    <a:tint val="75000"/>
                  </a:schemeClr>
                </a:solidFill>
              </a:defRPr>
            </a:lvl3pPr>
            <a:lvl4pPr marL="1028845" indent="0">
              <a:buNone/>
              <a:defRPr sz="900">
                <a:solidFill>
                  <a:schemeClr val="tx1">
                    <a:tint val="75000"/>
                  </a:schemeClr>
                </a:solidFill>
              </a:defRPr>
            </a:lvl4pPr>
            <a:lvl5pPr marL="1371794" indent="0">
              <a:buNone/>
              <a:defRPr sz="900">
                <a:solidFill>
                  <a:schemeClr val="tx1">
                    <a:tint val="75000"/>
                  </a:schemeClr>
                </a:solidFill>
              </a:defRPr>
            </a:lvl5pPr>
            <a:lvl6pPr marL="1714744" indent="0">
              <a:buNone/>
              <a:defRPr sz="900">
                <a:solidFill>
                  <a:schemeClr val="tx1">
                    <a:tint val="75000"/>
                  </a:schemeClr>
                </a:solidFill>
              </a:defRPr>
            </a:lvl6pPr>
            <a:lvl7pPr marL="2057690" indent="0">
              <a:buNone/>
              <a:defRPr sz="900">
                <a:solidFill>
                  <a:schemeClr val="tx1">
                    <a:tint val="75000"/>
                  </a:schemeClr>
                </a:solidFill>
              </a:defRPr>
            </a:lvl7pPr>
            <a:lvl8pPr marL="2400639" indent="0">
              <a:buNone/>
              <a:defRPr sz="900">
                <a:solidFill>
                  <a:schemeClr val="tx1">
                    <a:tint val="75000"/>
                  </a:schemeClr>
                </a:solidFill>
              </a:defRPr>
            </a:lvl8pPr>
            <a:lvl9pPr marL="2743588" indent="0">
              <a:buNone/>
              <a:defRPr sz="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640289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2418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31250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72922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24181" y="1077421"/>
            <a:ext cx="3748397"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24181" y="1526443"/>
            <a:ext cx="3748397"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309552" y="1077421"/>
            <a:ext cx="3749869"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309552" y="1526443"/>
            <a:ext cx="3749869"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929F40D8-4FA5-4163-ADD0-7E9CAF564F54}" type="datetimeFigureOut">
              <a:rPr lang="en-IE" smtClean="0"/>
              <a:t>03/07/2013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28854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929F40D8-4FA5-4163-ADD0-7E9CAF564F54}" type="datetimeFigureOut">
              <a:rPr lang="en-IE" smtClean="0"/>
              <a:t>03/07/2013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46044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F40D8-4FA5-4163-ADD0-7E9CAF564F54}" type="datetimeFigureOut">
              <a:rPr lang="en-IE" smtClean="0"/>
              <a:t>03/07/2013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2069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4181" y="191640"/>
            <a:ext cx="2791046" cy="815586"/>
          </a:xfrm>
        </p:spPr>
        <p:txBody>
          <a:bodyPr anchor="b"/>
          <a:lstStyle>
            <a:lvl1pPr algn="l">
              <a:defRPr sz="1600" b="1"/>
            </a:lvl1pPr>
          </a:lstStyle>
          <a:p>
            <a:r>
              <a:rPr lang="en-US" smtClean="0"/>
              <a:t>Click to edit Master title style</a:t>
            </a:r>
            <a:endParaRPr lang="en-IE"/>
          </a:p>
        </p:txBody>
      </p:sp>
      <p:sp>
        <p:nvSpPr>
          <p:cNvPr id="3" name="Content Placeholder 2"/>
          <p:cNvSpPr>
            <a:spLocks noGrp="1"/>
          </p:cNvSpPr>
          <p:nvPr>
            <p:ph idx="1"/>
          </p:nvPr>
        </p:nvSpPr>
        <p:spPr>
          <a:xfrm>
            <a:off x="3316854" y="191640"/>
            <a:ext cx="4742569" cy="4108018"/>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24181" y="1007226"/>
            <a:ext cx="2791046" cy="3292432"/>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90664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62848" y="3369311"/>
            <a:ext cx="5090160" cy="397767"/>
          </a:xfrm>
        </p:spPr>
        <p:txBody>
          <a:bodyPr anchor="b"/>
          <a:lstStyle>
            <a:lvl1pPr algn="l">
              <a:defRPr sz="1600" b="1"/>
            </a:lvl1pPr>
          </a:lstStyle>
          <a:p>
            <a:r>
              <a:rPr lang="en-US" smtClean="0"/>
              <a:t>Click to edit Master title style</a:t>
            </a:r>
            <a:endParaRPr lang="en-IE"/>
          </a:p>
        </p:txBody>
      </p:sp>
      <p:sp>
        <p:nvSpPr>
          <p:cNvPr id="3" name="Picture Placeholder 2"/>
          <p:cNvSpPr>
            <a:spLocks noGrp="1"/>
          </p:cNvSpPr>
          <p:nvPr>
            <p:ph type="pic" idx="1"/>
          </p:nvPr>
        </p:nvSpPr>
        <p:spPr>
          <a:xfrm>
            <a:off x="1662848" y="430079"/>
            <a:ext cx="5090160" cy="2887981"/>
          </a:xfrm>
        </p:spPr>
        <p:txBody>
          <a:bodyPr/>
          <a:lstStyle>
            <a:lvl1pPr marL="0" indent="0">
              <a:buNone/>
              <a:defRPr sz="2500"/>
            </a:lvl1pPr>
            <a:lvl2pPr marL="342949" indent="0">
              <a:buNone/>
              <a:defRPr sz="2200"/>
            </a:lvl2pPr>
            <a:lvl3pPr marL="685896" indent="0">
              <a:buNone/>
              <a:defRPr sz="1900"/>
            </a:lvl3pPr>
            <a:lvl4pPr marL="1028845" indent="0">
              <a:buNone/>
              <a:defRPr sz="1600"/>
            </a:lvl4pPr>
            <a:lvl5pPr marL="1371794" indent="0">
              <a:buNone/>
              <a:defRPr sz="1600"/>
            </a:lvl5pPr>
            <a:lvl6pPr marL="1714744" indent="0">
              <a:buNone/>
              <a:defRPr sz="1600"/>
            </a:lvl6pPr>
            <a:lvl7pPr marL="2057690" indent="0">
              <a:buNone/>
              <a:defRPr sz="1600"/>
            </a:lvl7pPr>
            <a:lvl8pPr marL="2400639" indent="0">
              <a:buNone/>
              <a:defRPr sz="1600"/>
            </a:lvl8pPr>
            <a:lvl9pPr marL="2743588" indent="0">
              <a:buNone/>
              <a:defRPr sz="1600"/>
            </a:lvl9pPr>
          </a:lstStyle>
          <a:p>
            <a:endParaRPr lang="en-IE"/>
          </a:p>
        </p:txBody>
      </p:sp>
      <p:sp>
        <p:nvSpPr>
          <p:cNvPr id="4" name="Text Placeholder 3"/>
          <p:cNvSpPr>
            <a:spLocks noGrp="1"/>
          </p:cNvSpPr>
          <p:nvPr>
            <p:ph type="body" sz="half" idx="2"/>
          </p:nvPr>
        </p:nvSpPr>
        <p:spPr>
          <a:xfrm>
            <a:off x="1662848" y="3767077"/>
            <a:ext cx="5090160" cy="564895"/>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982213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4183" y="192756"/>
            <a:ext cx="7635238" cy="802215"/>
          </a:xfrm>
          <a:prstGeom prst="rect">
            <a:avLst/>
          </a:prstGeom>
        </p:spPr>
        <p:txBody>
          <a:bodyPr vert="horz" lIns="68590" tIns="34294" rIns="68590" bIns="34294"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24183" y="1123104"/>
            <a:ext cx="7635238" cy="3176554"/>
          </a:xfrm>
          <a:prstGeom prst="rect">
            <a:avLst/>
          </a:prstGeom>
        </p:spPr>
        <p:txBody>
          <a:bodyPr vert="horz" lIns="68590" tIns="34294" rIns="68590" bIns="342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24183" y="4461218"/>
            <a:ext cx="1979505" cy="256265"/>
          </a:xfrm>
          <a:prstGeom prst="rect">
            <a:avLst/>
          </a:prstGeom>
        </p:spPr>
        <p:txBody>
          <a:bodyPr vert="horz" lIns="68590" tIns="34294" rIns="68590" bIns="34294" rtlCol="0" anchor="ctr"/>
          <a:lstStyle>
            <a:lvl1pPr algn="l">
              <a:defRPr sz="900">
                <a:solidFill>
                  <a:schemeClr val="tx1">
                    <a:tint val="75000"/>
                  </a:schemeClr>
                </a:solidFill>
              </a:defRPr>
            </a:lvl1pPr>
          </a:lstStyle>
          <a:p>
            <a:fld id="{929F40D8-4FA5-4163-ADD0-7E9CAF564F54}" type="datetimeFigureOut">
              <a:rPr lang="en-IE" smtClean="0"/>
              <a:t>03/07/2013</a:t>
            </a:fld>
            <a:endParaRPr lang="en-IE"/>
          </a:p>
        </p:txBody>
      </p:sp>
      <p:sp>
        <p:nvSpPr>
          <p:cNvPr id="5" name="Footer Placeholder 4"/>
          <p:cNvSpPr>
            <a:spLocks noGrp="1"/>
          </p:cNvSpPr>
          <p:nvPr>
            <p:ph type="ftr" sz="quarter" idx="3"/>
          </p:nvPr>
        </p:nvSpPr>
        <p:spPr>
          <a:xfrm>
            <a:off x="2898566" y="4461218"/>
            <a:ext cx="2686472" cy="256265"/>
          </a:xfrm>
          <a:prstGeom prst="rect">
            <a:avLst/>
          </a:prstGeom>
        </p:spPr>
        <p:txBody>
          <a:bodyPr vert="horz" lIns="68590" tIns="34294" rIns="68590" bIns="34294" rtlCol="0" anchor="ctr"/>
          <a:lstStyle>
            <a:lvl1pPr algn="ctr">
              <a:defRPr sz="9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079916" y="4461218"/>
            <a:ext cx="1979505" cy="256265"/>
          </a:xfrm>
          <a:prstGeom prst="rect">
            <a:avLst/>
          </a:prstGeom>
        </p:spPr>
        <p:txBody>
          <a:bodyPr vert="horz" lIns="68590" tIns="34294" rIns="68590" bIns="34294" rtlCol="0" anchor="ctr"/>
          <a:lstStyle>
            <a:lvl1pPr algn="r">
              <a:defRPr sz="900">
                <a:solidFill>
                  <a:schemeClr val="tx1">
                    <a:tint val="75000"/>
                  </a:schemeClr>
                </a:solidFill>
              </a:defRPr>
            </a:lvl1pPr>
          </a:lstStyle>
          <a:p>
            <a:fld id="{8649B67B-6571-4905-B084-AD873B9D9833}" type="slidenum">
              <a:rPr lang="en-IE" smtClean="0"/>
              <a:t>‹#›</a:t>
            </a:fld>
            <a:endParaRPr lang="en-IE"/>
          </a:p>
        </p:txBody>
      </p:sp>
    </p:spTree>
    <p:extLst>
      <p:ext uri="{BB962C8B-B14F-4D97-AF65-F5344CB8AC3E}">
        <p14:creationId xmlns:p14="http://schemas.microsoft.com/office/powerpoint/2010/main" val="3914208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96" rtl="0" eaLnBrk="1" latinLnBrk="0" hangingPunct="1">
        <a:spcBef>
          <a:spcPct val="0"/>
        </a:spcBef>
        <a:buNone/>
        <a:defRPr sz="3500" kern="1200">
          <a:solidFill>
            <a:schemeClr val="tx1"/>
          </a:solidFill>
          <a:latin typeface="+mj-lt"/>
          <a:ea typeface="+mj-ea"/>
          <a:cs typeface="+mj-cs"/>
        </a:defRPr>
      </a:lvl1pPr>
    </p:titleStyle>
    <p:body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2.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20.png"/><Relationship Id="rId1" Type="http://schemas.openxmlformats.org/officeDocument/2006/relationships/slideLayout" Target="../slideLayouts/slideLayout7.xml"/><Relationship Id="rId4" Type="http://schemas.openxmlformats.org/officeDocument/2006/relationships/image" Target="../media/image3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20.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8" Type="http://schemas.openxmlformats.org/officeDocument/2006/relationships/image" Target="../media/image49.png"/><Relationship Id="rId13" Type="http://schemas.openxmlformats.org/officeDocument/2006/relationships/image" Target="../media/image34.png"/><Relationship Id="rId3" Type="http://schemas.openxmlformats.org/officeDocument/2006/relationships/image" Target="../media/image440.png"/><Relationship Id="rId7" Type="http://schemas.openxmlformats.org/officeDocument/2006/relationships/image" Target="../media/image48.png"/><Relationship Id="rId12"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70.png"/><Relationship Id="rId11" Type="http://schemas.openxmlformats.org/officeDocument/2006/relationships/image" Target="../media/image52.png"/><Relationship Id="rId5" Type="http://schemas.openxmlformats.org/officeDocument/2006/relationships/image" Target="../media/image460.png"/><Relationship Id="rId10" Type="http://schemas.openxmlformats.org/officeDocument/2006/relationships/image" Target="../media/image51.png"/><Relationship Id="rId4" Type="http://schemas.openxmlformats.org/officeDocument/2006/relationships/image" Target="../media/image450.png"/><Relationship Id="rId9" Type="http://schemas.openxmlformats.org/officeDocument/2006/relationships/image" Target="../media/image50.png"/><Relationship Id="rId1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4.png"/><Relationship Id="rId4" Type="http://schemas.openxmlformats.org/officeDocument/2006/relationships/image" Target="../media/image17.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E:\Ray\My Dropbox\UCD\4th Year\Memristor\Matlab\GUI\images\Memristor Symbol\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985" y="2533327"/>
            <a:ext cx="895350" cy="46672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3108" y="57388"/>
            <a:ext cx="8335156" cy="307777"/>
          </a:xfrm>
          <a:prstGeom prst="rect">
            <a:avLst/>
          </a:prstGeom>
        </p:spPr>
        <p:txBody>
          <a:bodyPr wrap="square">
            <a:spAutoFit/>
          </a:bodyPr>
          <a:lstStyle/>
          <a:p>
            <a:r>
              <a:rPr lang="en-IE" sz="1400" dirty="0" smtClean="0">
                <a:sym typeface="Symbol"/>
              </a:rPr>
              <a:t>A </a:t>
            </a:r>
            <a:r>
              <a:rPr lang="en-IE" sz="1400" dirty="0" smtClean="0">
                <a:solidFill>
                  <a:srgbClr val="FF0000"/>
                </a:solidFill>
                <a:sym typeface="Symbol"/>
              </a:rPr>
              <a:t>memristor</a:t>
            </a:r>
            <a:r>
              <a:rPr lang="en-IE" sz="1400" dirty="0" smtClean="0">
                <a:sym typeface="Symbol"/>
              </a:rPr>
              <a:t> is a two terminal, passive circuit element</a:t>
            </a:r>
            <a:endParaRPr lang="en-IE" dirty="0"/>
          </a:p>
        </p:txBody>
      </p:sp>
      <p:grpSp>
        <p:nvGrpSpPr>
          <p:cNvPr id="4" name="Group 3"/>
          <p:cNvGrpSpPr/>
          <p:nvPr/>
        </p:nvGrpSpPr>
        <p:grpSpPr>
          <a:xfrm>
            <a:off x="396057" y="485806"/>
            <a:ext cx="1993354" cy="1002899"/>
            <a:chOff x="330127" y="365164"/>
            <a:chExt cx="1993354" cy="1002899"/>
          </a:xfrm>
        </p:grpSpPr>
        <p:sp>
          <p:nvSpPr>
            <p:cNvPr id="7" name="Rectangle 6"/>
            <p:cNvSpPr/>
            <p:nvPr/>
          </p:nvSpPr>
          <p:spPr>
            <a:xfrm>
              <a:off x="756730" y="365164"/>
              <a:ext cx="1269988" cy="307777"/>
            </a:xfrm>
            <a:prstGeom prst="rect">
              <a:avLst/>
            </a:prstGeom>
          </p:spPr>
          <p:txBody>
            <a:bodyPr wrap="square">
              <a:spAutoFit/>
            </a:bodyPr>
            <a:lstStyle/>
            <a:p>
              <a:r>
                <a:rPr lang="en-IE" sz="1400" dirty="0" smtClean="0">
                  <a:sym typeface="Symbol"/>
                </a:rPr>
                <a:t>Two Terminals</a:t>
              </a:r>
              <a:endParaRPr lang="en-IE" dirty="0"/>
            </a:p>
          </p:txBody>
        </p:sp>
        <p:grpSp>
          <p:nvGrpSpPr>
            <p:cNvPr id="3" name="Group 2"/>
            <p:cNvGrpSpPr/>
            <p:nvPr/>
          </p:nvGrpSpPr>
          <p:grpSpPr>
            <a:xfrm>
              <a:off x="330127" y="606450"/>
              <a:ext cx="1993354" cy="761613"/>
              <a:chOff x="330127" y="606450"/>
              <a:chExt cx="1993354" cy="761613"/>
            </a:xfrm>
          </p:grpSpPr>
          <p:pic>
            <p:nvPicPr>
              <p:cNvPr id="1029" name="Picture 5" descr="E:\Ray\My Dropbox\UCD\4th Year\Memristor\Matlab\GUI\images\Memristor Symbol\me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722" y="606450"/>
                <a:ext cx="1406054" cy="76161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330127" y="833368"/>
                <a:ext cx="296763" cy="307777"/>
              </a:xfrm>
              <a:prstGeom prst="rect">
                <a:avLst/>
              </a:prstGeom>
            </p:spPr>
            <p:txBody>
              <a:bodyPr wrap="square">
                <a:spAutoFit/>
              </a:bodyPr>
              <a:lstStyle/>
              <a:p>
                <a:r>
                  <a:rPr lang="en-IE" sz="1400" dirty="0" smtClean="0">
                    <a:sym typeface="Symbol"/>
                  </a:rPr>
                  <a:t>1</a:t>
                </a:r>
                <a:endParaRPr lang="en-IE" dirty="0"/>
              </a:p>
            </p:txBody>
          </p:sp>
          <p:sp>
            <p:nvSpPr>
              <p:cNvPr id="9" name="Rectangle 8"/>
              <p:cNvSpPr/>
              <p:nvPr/>
            </p:nvSpPr>
            <p:spPr>
              <a:xfrm>
                <a:off x="2026718" y="833368"/>
                <a:ext cx="296763" cy="307777"/>
              </a:xfrm>
              <a:prstGeom prst="rect">
                <a:avLst/>
              </a:prstGeom>
            </p:spPr>
            <p:txBody>
              <a:bodyPr wrap="square">
                <a:spAutoFit/>
              </a:bodyPr>
              <a:lstStyle/>
              <a:p>
                <a:r>
                  <a:rPr lang="en-IE" sz="1400" dirty="0" smtClean="0">
                    <a:sym typeface="Symbol"/>
                  </a:rPr>
                  <a:t>2</a:t>
                </a:r>
                <a:endParaRPr lang="en-IE" dirty="0"/>
              </a:p>
            </p:txBody>
          </p:sp>
        </p:grpSp>
      </p:grpSp>
      <p:sp>
        <p:nvSpPr>
          <p:cNvPr id="12" name="Rectangle 11"/>
          <p:cNvSpPr/>
          <p:nvPr/>
        </p:nvSpPr>
        <p:spPr>
          <a:xfrm>
            <a:off x="3521720" y="846288"/>
            <a:ext cx="2880320" cy="523220"/>
          </a:xfrm>
          <a:prstGeom prst="rect">
            <a:avLst/>
          </a:prstGeom>
        </p:spPr>
        <p:txBody>
          <a:bodyPr wrap="square">
            <a:spAutoFit/>
          </a:bodyPr>
          <a:lstStyle/>
          <a:p>
            <a:r>
              <a:rPr lang="en-IE" sz="1400" dirty="0" smtClean="0">
                <a:solidFill>
                  <a:srgbClr val="FF0000"/>
                </a:solidFill>
                <a:sym typeface="Symbol"/>
              </a:rPr>
              <a:t>Passive</a:t>
            </a:r>
            <a:r>
              <a:rPr lang="en-IE" sz="1400" dirty="0" smtClean="0">
                <a:sym typeface="Symbol"/>
              </a:rPr>
              <a:t>:</a:t>
            </a:r>
          </a:p>
          <a:p>
            <a:r>
              <a:rPr lang="en-IE" sz="1400" dirty="0" smtClean="0">
                <a:sym typeface="Symbol"/>
              </a:rPr>
              <a:t>Does not require power to operate</a:t>
            </a:r>
            <a:endParaRPr lang="en-IE" dirty="0"/>
          </a:p>
        </p:txBody>
      </p:sp>
      <p:pic>
        <p:nvPicPr>
          <p:cNvPr id="1030" name="Picture 6" descr="E:\Ray\My Dropbox\UCD\4th Year\Memristor\Matlab\GUI\images\Photoshop\Memristo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944" y="2616622"/>
            <a:ext cx="1354096" cy="38343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83108" y="1767533"/>
            <a:ext cx="5191125" cy="307777"/>
          </a:xfrm>
          <a:prstGeom prst="rect">
            <a:avLst/>
          </a:prstGeom>
        </p:spPr>
        <p:txBody>
          <a:bodyPr wrap="square">
            <a:spAutoFit/>
          </a:bodyPr>
          <a:lstStyle/>
          <a:p>
            <a:r>
              <a:rPr lang="en-IE" sz="1400" dirty="0" smtClean="0">
                <a:sym typeface="Symbol"/>
              </a:rPr>
              <a:t>A </a:t>
            </a:r>
            <a:r>
              <a:rPr lang="en-IE" sz="1400" dirty="0" smtClean="0">
                <a:solidFill>
                  <a:srgbClr val="FF0000"/>
                </a:solidFill>
                <a:sym typeface="Symbol"/>
              </a:rPr>
              <a:t>memristor</a:t>
            </a:r>
            <a:r>
              <a:rPr lang="en-IE" sz="1400" dirty="0" smtClean="0">
                <a:sym typeface="Symbol"/>
              </a:rPr>
              <a:t> behaves like a resistor with memory (an internal state)</a:t>
            </a:r>
            <a:endParaRPr lang="en-IE" dirty="0"/>
          </a:p>
        </p:txBody>
      </p:sp>
      <p:sp>
        <p:nvSpPr>
          <p:cNvPr id="15" name="Rectangle 14"/>
          <p:cNvSpPr/>
          <p:nvPr/>
        </p:nvSpPr>
        <p:spPr>
          <a:xfrm>
            <a:off x="2657624" y="2566633"/>
            <a:ext cx="1152128" cy="400110"/>
          </a:xfrm>
          <a:prstGeom prst="rect">
            <a:avLst/>
          </a:prstGeom>
        </p:spPr>
        <p:txBody>
          <a:bodyPr wrap="square">
            <a:spAutoFit/>
          </a:bodyPr>
          <a:lstStyle/>
          <a:p>
            <a:r>
              <a:rPr lang="en-IE" sz="2000" b="1" dirty="0" smtClean="0">
                <a:sym typeface="Symbol"/>
              </a:rPr>
              <a:t>Memory</a:t>
            </a:r>
            <a:endParaRPr lang="en-IE" b="1" dirty="0"/>
          </a:p>
        </p:txBody>
      </p:sp>
      <p:sp>
        <p:nvSpPr>
          <p:cNvPr id="16" name="Rectangle 15"/>
          <p:cNvSpPr/>
          <p:nvPr/>
        </p:nvSpPr>
        <p:spPr>
          <a:xfrm>
            <a:off x="1793528" y="2443523"/>
            <a:ext cx="394270" cy="646331"/>
          </a:xfrm>
          <a:prstGeom prst="rect">
            <a:avLst/>
          </a:prstGeom>
        </p:spPr>
        <p:txBody>
          <a:bodyPr wrap="square">
            <a:spAutoFit/>
          </a:bodyPr>
          <a:lstStyle/>
          <a:p>
            <a:r>
              <a:rPr lang="en-IE" sz="3600" dirty="0" smtClean="0">
                <a:sym typeface="Symbol"/>
              </a:rPr>
              <a:t>+</a:t>
            </a:r>
            <a:endParaRPr lang="en-IE" dirty="0"/>
          </a:p>
        </p:txBody>
      </p:sp>
      <p:sp>
        <p:nvSpPr>
          <p:cNvPr id="17" name="Rectangle 16"/>
          <p:cNvSpPr/>
          <p:nvPr/>
        </p:nvSpPr>
        <p:spPr>
          <a:xfrm>
            <a:off x="4169792" y="2443523"/>
            <a:ext cx="394270" cy="646331"/>
          </a:xfrm>
          <a:prstGeom prst="rect">
            <a:avLst/>
          </a:prstGeom>
        </p:spPr>
        <p:txBody>
          <a:bodyPr wrap="square">
            <a:spAutoFit/>
          </a:bodyPr>
          <a:lstStyle/>
          <a:p>
            <a:r>
              <a:rPr lang="en-IE" sz="3600" dirty="0" smtClean="0">
                <a:sym typeface="Symbol"/>
              </a:rPr>
              <a:t>=</a:t>
            </a:r>
            <a:endParaRPr lang="en-IE" dirty="0"/>
          </a:p>
        </p:txBody>
      </p:sp>
      <p:sp>
        <p:nvSpPr>
          <p:cNvPr id="5" name="Rectangle 4"/>
          <p:cNvSpPr/>
          <p:nvPr/>
        </p:nvSpPr>
        <p:spPr>
          <a:xfrm>
            <a:off x="83108" y="3702794"/>
            <a:ext cx="7992888" cy="492443"/>
          </a:xfrm>
          <a:prstGeom prst="rect">
            <a:avLst/>
          </a:prstGeom>
        </p:spPr>
        <p:txBody>
          <a:bodyPr wrap="square">
            <a:spAutoFit/>
          </a:bodyPr>
          <a:lstStyle/>
          <a:p>
            <a:r>
              <a:rPr lang="en-IE" dirty="0"/>
              <a:t>The state of a memristor is the value of its resistance at a given point in time. An applied voltage can change this resistance, but if no voltage is applied the resistance remains constant. In this way a memristor has memory.</a:t>
            </a:r>
          </a:p>
        </p:txBody>
      </p:sp>
    </p:spTree>
    <p:extLst>
      <p:ext uri="{BB962C8B-B14F-4D97-AF65-F5344CB8AC3E}">
        <p14:creationId xmlns:p14="http://schemas.microsoft.com/office/powerpoint/2010/main" val="26763790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405917" y="2708047"/>
                <a:ext cx="1230808" cy="716991"/>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IE" sz="1400" b="1" i="1" smtClean="0">
                          <a:latin typeface="Cambria Math"/>
                        </a:rPr>
                        <m:t>𝒗</m:t>
                      </m:r>
                      <m:r>
                        <a:rPr lang="en-IE" sz="1400" b="1" i="1" smtClean="0">
                          <a:latin typeface="Cambria Math"/>
                        </a:rPr>
                        <m:t>=</m:t>
                      </m:r>
                      <m:r>
                        <a:rPr lang="en-IE" sz="1400" b="1" i="1" smtClean="0">
                          <a:latin typeface="Cambria Math"/>
                        </a:rPr>
                        <m:t>𝑹</m:t>
                      </m:r>
                      <m:d>
                        <m:dPr>
                          <m:ctrlPr>
                            <a:rPr lang="en-IE" sz="1400" b="1" i="1">
                              <a:latin typeface="Cambria Math"/>
                            </a:rPr>
                          </m:ctrlPr>
                        </m:dPr>
                        <m:e>
                          <m:r>
                            <a:rPr lang="en-IE" sz="1400" b="1" i="1" smtClean="0">
                              <a:latin typeface="Cambria Math"/>
                            </a:rPr>
                            <m:t>𝒒</m:t>
                          </m:r>
                        </m:e>
                      </m:d>
                      <m:r>
                        <a:rPr lang="en-IE" sz="1400" b="1" i="1">
                          <a:latin typeface="Cambria Math"/>
                        </a:rPr>
                        <m:t>𝒊</m:t>
                      </m:r>
                    </m:oMath>
                    <m:oMath xmlns:m="http://schemas.openxmlformats.org/officeDocument/2006/math">
                      <m:f>
                        <m:fPr>
                          <m:ctrlPr>
                            <a:rPr lang="en-IE" sz="1400" b="1" i="1">
                              <a:latin typeface="Cambria Math"/>
                            </a:rPr>
                          </m:ctrlPr>
                        </m:fPr>
                        <m:num>
                          <m:r>
                            <a:rPr lang="en-IE" sz="1400" b="1" i="1">
                              <a:latin typeface="Cambria Math"/>
                            </a:rPr>
                            <m:t>𝒅</m:t>
                          </m:r>
                          <m:r>
                            <a:rPr lang="en-IE" sz="1400" b="1" i="1" smtClean="0">
                              <a:latin typeface="Cambria Math"/>
                            </a:rPr>
                            <m:t>𝒒</m:t>
                          </m:r>
                        </m:num>
                        <m:den>
                          <m:r>
                            <a:rPr lang="en-IE" sz="1400" b="1" i="1">
                              <a:latin typeface="Cambria Math"/>
                            </a:rPr>
                            <m:t>𝒅𝒕</m:t>
                          </m:r>
                        </m:den>
                      </m:f>
                      <m:r>
                        <a:rPr lang="en-IE" sz="1400" b="1" i="1">
                          <a:latin typeface="Cambria Math"/>
                        </a:rPr>
                        <m:t>=</m:t>
                      </m:r>
                      <m:r>
                        <a:rPr lang="en-IE" sz="1400" b="1" i="1">
                          <a:latin typeface="Cambria Math"/>
                        </a:rPr>
                        <m:t>𝒊</m:t>
                      </m:r>
                    </m:oMath>
                  </m:oMathPara>
                </a14:m>
                <a:endParaRPr lang="en-IE" sz="1400" b="1" dirty="0"/>
              </a:p>
            </p:txBody>
          </p:sp>
        </mc:Choice>
        <mc:Fallback xmlns="">
          <p:sp>
            <p:nvSpPr>
              <p:cNvPr id="4" name="Rectangle 3"/>
              <p:cNvSpPr>
                <a:spLocks noRot="1" noChangeAspect="1" noMove="1" noResize="1" noEditPoints="1" noAdjustHandles="1" noChangeArrowheads="1" noChangeShapeType="1" noTextEdit="1"/>
              </p:cNvSpPr>
              <p:nvPr/>
            </p:nvSpPr>
            <p:spPr>
              <a:xfrm>
                <a:off x="405917" y="2708047"/>
                <a:ext cx="1230808" cy="716991"/>
              </a:xfrm>
              <a:prstGeom prst="rect">
                <a:avLst/>
              </a:prstGeom>
              <a:blipFill rotWithShape="1">
                <a:blip r:embed="rId3"/>
                <a:stretch>
                  <a:fillRect b="-847"/>
                </a:stretch>
              </a:blipFill>
            </p:spPr>
            <p:txBody>
              <a:bodyPr/>
              <a:lstStyle/>
              <a:p>
                <a:r>
                  <a:rPr lang="en-IE">
                    <a:noFill/>
                  </a:rPr>
                  <a:t> </a:t>
                </a:r>
              </a:p>
            </p:txBody>
          </p:sp>
        </mc:Fallback>
      </mc:AlternateContent>
      <p:sp>
        <p:nvSpPr>
          <p:cNvPr id="5" name="Rectangle 4"/>
          <p:cNvSpPr/>
          <p:nvPr/>
        </p:nvSpPr>
        <p:spPr>
          <a:xfrm>
            <a:off x="1617825" y="2743376"/>
            <a:ext cx="1298890" cy="646331"/>
          </a:xfrm>
          <a:prstGeom prst="rect">
            <a:avLst/>
          </a:prstGeom>
        </p:spPr>
        <p:txBody>
          <a:bodyPr wrap="square">
            <a:spAutoFit/>
          </a:bodyPr>
          <a:lstStyle/>
          <a:p>
            <a:pPr algn="ctr"/>
            <a:r>
              <a:rPr lang="en-IE" sz="1800" b="1" dirty="0" smtClean="0">
                <a:solidFill>
                  <a:srgbClr val="FF0000"/>
                </a:solidFill>
              </a:rPr>
              <a:t>Ideal </a:t>
            </a:r>
          </a:p>
          <a:p>
            <a:pPr algn="ctr"/>
            <a:r>
              <a:rPr lang="en-IE" sz="1800" b="1" dirty="0" smtClean="0">
                <a:solidFill>
                  <a:srgbClr val="FF0000"/>
                </a:solidFill>
              </a:rPr>
              <a:t>Memristor</a:t>
            </a:r>
            <a:endParaRPr lang="en-IE" sz="1400" b="1" dirty="0">
              <a:solidFill>
                <a:srgbClr val="FF0000"/>
              </a:solidFill>
            </a:endParaRPr>
          </a:p>
        </p:txBody>
      </p:sp>
      <mc:AlternateContent xmlns:mc="http://schemas.openxmlformats.org/markup-compatibility/2006" xmlns:a14="http://schemas.microsoft.com/office/drawing/2010/main">
        <mc:Choice Requires="a14">
          <p:sp>
            <p:nvSpPr>
              <p:cNvPr id="7" name="Rectangle 6"/>
              <p:cNvSpPr/>
              <p:nvPr/>
            </p:nvSpPr>
            <p:spPr>
              <a:xfrm>
                <a:off x="405917" y="3562059"/>
                <a:ext cx="1230808" cy="7167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IE" sz="1400" b="1" i="1" smtClean="0">
                          <a:latin typeface="Cambria Math"/>
                        </a:rPr>
                        <m:t>𝒗</m:t>
                      </m:r>
                      <m:r>
                        <a:rPr lang="en-IE" sz="1400" b="1" i="1" smtClean="0">
                          <a:latin typeface="Cambria Math"/>
                        </a:rPr>
                        <m:t>=</m:t>
                      </m:r>
                      <m:r>
                        <a:rPr lang="en-IE" sz="1400" b="1" i="1" smtClean="0">
                          <a:latin typeface="Cambria Math"/>
                        </a:rPr>
                        <m:t>𝑹</m:t>
                      </m:r>
                      <m:d>
                        <m:dPr>
                          <m:ctrlPr>
                            <a:rPr lang="en-IE" sz="1400" b="1" i="1">
                              <a:latin typeface="Cambria Math"/>
                            </a:rPr>
                          </m:ctrlPr>
                        </m:dPr>
                        <m:e>
                          <m:r>
                            <a:rPr lang="en-IE" sz="1400" b="1" i="1" smtClean="0">
                              <a:latin typeface="Cambria Math"/>
                            </a:rPr>
                            <m:t>𝒒</m:t>
                          </m:r>
                          <m:r>
                            <a:rPr lang="en-IE" sz="1400" b="1" i="1">
                              <a:latin typeface="Cambria Math"/>
                            </a:rPr>
                            <m:t>,</m:t>
                          </m:r>
                          <m:r>
                            <a:rPr lang="en-IE" sz="1400" b="1" i="1">
                              <a:latin typeface="Cambria Math"/>
                            </a:rPr>
                            <m:t>𝒊</m:t>
                          </m:r>
                        </m:e>
                      </m:d>
                      <m:r>
                        <a:rPr lang="en-IE" sz="1400" b="1" i="1">
                          <a:latin typeface="Cambria Math"/>
                        </a:rPr>
                        <m:t>𝒊</m:t>
                      </m:r>
                    </m:oMath>
                  </m:oMathPara>
                </a14:m>
                <a:endParaRPr lang="en-IE" sz="1400" b="1" dirty="0">
                  <a:latin typeface="Times New Roman"/>
                  <a:ea typeface="MS Mincho"/>
                  <a:cs typeface="Times New Roman"/>
                </a:endParaRPr>
              </a:p>
              <a:p>
                <a:pPr/>
                <a14:m>
                  <m:oMathPara xmlns:m="http://schemas.openxmlformats.org/officeDocument/2006/math">
                    <m:oMathParaPr>
                      <m:jc m:val="centerGroup"/>
                    </m:oMathParaPr>
                    <m:oMath xmlns:m="http://schemas.openxmlformats.org/officeDocument/2006/math">
                      <m:f>
                        <m:fPr>
                          <m:ctrlPr>
                            <a:rPr lang="en-IE" sz="1400" b="1" i="1">
                              <a:latin typeface="Cambria Math"/>
                            </a:rPr>
                          </m:ctrlPr>
                        </m:fPr>
                        <m:num>
                          <m:r>
                            <a:rPr lang="en-IE" sz="1400" b="1" i="1">
                              <a:latin typeface="Cambria Math"/>
                            </a:rPr>
                            <m:t>𝒅</m:t>
                          </m:r>
                          <m:r>
                            <a:rPr lang="en-IE" sz="1400" b="1" i="1" smtClean="0">
                              <a:latin typeface="Cambria Math"/>
                            </a:rPr>
                            <m:t>𝒒</m:t>
                          </m:r>
                        </m:num>
                        <m:den>
                          <m:r>
                            <a:rPr lang="en-IE" sz="1400" b="1" i="1">
                              <a:latin typeface="Cambria Math"/>
                            </a:rPr>
                            <m:t>𝒅𝒕</m:t>
                          </m:r>
                        </m:den>
                      </m:f>
                      <m:r>
                        <a:rPr lang="en-IE" sz="1400" b="1">
                          <a:latin typeface="Cambria Math"/>
                        </a:rPr>
                        <m:t>=</m:t>
                      </m:r>
                      <m:r>
                        <a:rPr lang="en-IE" sz="1400" b="1" i="1">
                          <a:latin typeface="Cambria Math"/>
                        </a:rPr>
                        <m:t>𝐟</m:t>
                      </m:r>
                      <m:d>
                        <m:dPr>
                          <m:ctrlPr>
                            <a:rPr lang="en-IE" sz="1400" b="1" i="1">
                              <a:latin typeface="Cambria Math"/>
                            </a:rPr>
                          </m:ctrlPr>
                        </m:dPr>
                        <m:e>
                          <m:r>
                            <a:rPr lang="en-IE" sz="1400" b="1" i="1" smtClean="0">
                              <a:latin typeface="Cambria Math"/>
                            </a:rPr>
                            <m:t>𝒒</m:t>
                          </m:r>
                          <m:r>
                            <a:rPr lang="en-IE" sz="1400" b="1">
                              <a:latin typeface="Cambria Math"/>
                            </a:rPr>
                            <m:t>,</m:t>
                          </m:r>
                          <m:r>
                            <a:rPr lang="en-IE" sz="1400" b="1" i="1">
                              <a:latin typeface="Cambria Math"/>
                            </a:rPr>
                            <m:t>𝒊</m:t>
                          </m:r>
                        </m:e>
                      </m:d>
                    </m:oMath>
                  </m:oMathPara>
                </a14:m>
                <a:endParaRPr lang="en-IE" sz="1400" b="1" dirty="0"/>
              </a:p>
            </p:txBody>
          </p:sp>
        </mc:Choice>
        <mc:Fallback xmlns="">
          <p:sp>
            <p:nvSpPr>
              <p:cNvPr id="7" name="Rectangle 6"/>
              <p:cNvSpPr>
                <a:spLocks noRot="1" noChangeAspect="1" noMove="1" noResize="1" noEditPoints="1" noAdjustHandles="1" noChangeArrowheads="1" noChangeShapeType="1" noTextEdit="1"/>
              </p:cNvSpPr>
              <p:nvPr/>
            </p:nvSpPr>
            <p:spPr>
              <a:xfrm>
                <a:off x="405917" y="3562059"/>
                <a:ext cx="1230808" cy="716799"/>
              </a:xfrm>
              <a:prstGeom prst="rect">
                <a:avLst/>
              </a:prstGeom>
              <a:blipFill rotWithShape="1">
                <a:blip r:embed="rId4"/>
                <a:stretch>
                  <a:fillRect b="-847"/>
                </a:stretch>
              </a:blipFill>
            </p:spPr>
            <p:txBody>
              <a:bodyPr/>
              <a:lstStyle/>
              <a:p>
                <a:r>
                  <a:rPr lang="en-IE">
                    <a:noFill/>
                  </a:rPr>
                  <a:t> </a:t>
                </a:r>
              </a:p>
            </p:txBody>
          </p:sp>
        </mc:Fallback>
      </mc:AlternateContent>
      <p:sp>
        <p:nvSpPr>
          <p:cNvPr id="8" name="Rectangle 7"/>
          <p:cNvSpPr/>
          <p:nvPr/>
        </p:nvSpPr>
        <p:spPr>
          <a:xfrm>
            <a:off x="1617825" y="3717799"/>
            <a:ext cx="1327831" cy="369332"/>
          </a:xfrm>
          <a:prstGeom prst="rect">
            <a:avLst/>
          </a:prstGeom>
        </p:spPr>
        <p:txBody>
          <a:bodyPr wrap="square">
            <a:spAutoFit/>
          </a:bodyPr>
          <a:lstStyle/>
          <a:p>
            <a:pPr algn="ctr"/>
            <a:r>
              <a:rPr lang="en-IE" sz="1800" b="1" dirty="0" smtClean="0">
                <a:solidFill>
                  <a:srgbClr val="FF0000"/>
                </a:solidFill>
              </a:rPr>
              <a:t>Memristor</a:t>
            </a:r>
            <a:endParaRPr lang="en-IE" sz="1400" b="1" dirty="0">
              <a:solidFill>
                <a:srgbClr val="FF0000"/>
              </a:solidFill>
            </a:endParaRPr>
          </a:p>
        </p:txBody>
      </p:sp>
      <mc:AlternateContent xmlns:mc="http://schemas.openxmlformats.org/markup-compatibility/2006" xmlns:a14="http://schemas.microsoft.com/office/drawing/2010/main">
        <mc:Choice Requires="a14">
          <p:sp>
            <p:nvSpPr>
              <p:cNvPr id="9" name="Rectangle 8"/>
              <p:cNvSpPr/>
              <p:nvPr/>
            </p:nvSpPr>
            <p:spPr>
              <a:xfrm>
                <a:off x="5604207" y="2096882"/>
                <a:ext cx="2099101" cy="4128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100" i="1" smtClean="0">
                          <a:solidFill>
                            <a:srgbClr val="FF0000"/>
                          </a:solidFill>
                          <a:latin typeface="Cambria Math"/>
                        </a:rPr>
                        <m:t>𝑀</m:t>
                      </m:r>
                      <m:d>
                        <m:dPr>
                          <m:ctrlPr>
                            <a:rPr lang="en-GB" sz="1100" i="1">
                              <a:solidFill>
                                <a:srgbClr val="FF0000"/>
                              </a:solidFill>
                              <a:latin typeface="Cambria Math"/>
                            </a:rPr>
                          </m:ctrlPr>
                        </m:dPr>
                        <m:e>
                          <m:r>
                            <a:rPr lang="en-IE" sz="1100" i="1">
                              <a:solidFill>
                                <a:srgbClr val="FF0000"/>
                              </a:solidFill>
                              <a:latin typeface="Cambria Math"/>
                            </a:rPr>
                            <m:t>𝑞</m:t>
                          </m:r>
                        </m:e>
                      </m:d>
                      <m:r>
                        <a:rPr lang="en-IE" sz="1100" i="1">
                          <a:solidFill>
                            <a:srgbClr val="FF0000"/>
                          </a:solidFill>
                          <a:latin typeface="Cambria Math"/>
                        </a:rPr>
                        <m:t>=</m:t>
                      </m:r>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𝑂𝐹𝐹</m:t>
                          </m:r>
                        </m:sub>
                      </m:sSub>
                      <m:d>
                        <m:dPr>
                          <m:ctrlPr>
                            <a:rPr lang="en-GB" sz="1100" i="1">
                              <a:solidFill>
                                <a:srgbClr val="FF0000"/>
                              </a:solidFill>
                              <a:latin typeface="Cambria Math"/>
                            </a:rPr>
                          </m:ctrlPr>
                        </m:dPr>
                        <m:e>
                          <m:r>
                            <a:rPr lang="en-IE" sz="1100" i="1">
                              <a:solidFill>
                                <a:srgbClr val="FF0000"/>
                              </a:solidFill>
                              <a:latin typeface="Cambria Math"/>
                            </a:rPr>
                            <m:t>1−</m:t>
                          </m:r>
                          <m:f>
                            <m:fPr>
                              <m:ctrlPr>
                                <a:rPr lang="en-GB" sz="1100" i="1">
                                  <a:solidFill>
                                    <a:srgbClr val="FF0000"/>
                                  </a:solidFill>
                                  <a:latin typeface="Cambria Math"/>
                                </a:rPr>
                              </m:ctrlPr>
                            </m:fPr>
                            <m:num>
                              <m:sSub>
                                <m:sSubPr>
                                  <m:ctrlPr>
                                    <a:rPr lang="en-GB" sz="1100" i="1">
                                      <a:solidFill>
                                        <a:srgbClr val="FF0000"/>
                                      </a:solidFill>
                                      <a:latin typeface="Cambria Math"/>
                                    </a:rPr>
                                  </m:ctrlPr>
                                </m:sSubPr>
                                <m:e>
                                  <m:r>
                                    <a:rPr lang="en-IE" sz="1100" i="1">
                                      <a:solidFill>
                                        <a:srgbClr val="FF0000"/>
                                      </a:solidFill>
                                      <a:latin typeface="Cambria Math"/>
                                    </a:rPr>
                                    <m:t>𝜇</m:t>
                                  </m:r>
                                </m:e>
                                <m:sub>
                                  <m:r>
                                    <a:rPr lang="en-IE" sz="1100" i="1">
                                      <a:solidFill>
                                        <a:srgbClr val="FF0000"/>
                                      </a:solidFill>
                                      <a:latin typeface="Cambria Math"/>
                                    </a:rPr>
                                    <m:t>𝑣</m:t>
                                  </m:r>
                                </m:sub>
                              </m:sSub>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num>
                            <m:den>
                              <m:sSup>
                                <m:sSupPr>
                                  <m:ctrlPr>
                                    <a:rPr lang="en-GB" sz="1100" i="1">
                                      <a:solidFill>
                                        <a:srgbClr val="FF0000"/>
                                      </a:solidFill>
                                      <a:latin typeface="Cambria Math"/>
                                    </a:rPr>
                                  </m:ctrlPr>
                                </m:sSupPr>
                                <m:e>
                                  <m:r>
                                    <a:rPr lang="en-IE" sz="1100" i="1">
                                      <a:solidFill>
                                        <a:srgbClr val="FF0000"/>
                                      </a:solidFill>
                                      <a:latin typeface="Cambria Math"/>
                                    </a:rPr>
                                    <m:t>𝐷</m:t>
                                  </m:r>
                                </m:e>
                                <m:sup>
                                  <m:r>
                                    <a:rPr lang="en-IE" sz="1100" i="1">
                                      <a:solidFill>
                                        <a:srgbClr val="FF0000"/>
                                      </a:solidFill>
                                      <a:latin typeface="Cambria Math"/>
                                    </a:rPr>
                                    <m:t>2</m:t>
                                  </m:r>
                                </m:sup>
                              </m:sSup>
                            </m:den>
                          </m:f>
                          <m:r>
                            <a:rPr lang="en-IE" sz="1100" i="1">
                              <a:solidFill>
                                <a:srgbClr val="FF0000"/>
                              </a:solidFill>
                              <a:latin typeface="Cambria Math"/>
                            </a:rPr>
                            <m:t>𝑞</m:t>
                          </m:r>
                          <m:r>
                            <a:rPr lang="en-IE" sz="1100" i="1">
                              <a:solidFill>
                                <a:srgbClr val="FF0000"/>
                              </a:solidFill>
                              <a:latin typeface="Cambria Math"/>
                            </a:rPr>
                            <m:t>(</m:t>
                          </m:r>
                          <m:r>
                            <a:rPr lang="en-IE" sz="1100" i="1">
                              <a:solidFill>
                                <a:srgbClr val="FF0000"/>
                              </a:solidFill>
                              <a:latin typeface="Cambria Math"/>
                            </a:rPr>
                            <m:t>𝑡</m:t>
                          </m:r>
                          <m:r>
                            <a:rPr lang="en-IE" sz="1100" i="1">
                              <a:solidFill>
                                <a:srgbClr val="FF0000"/>
                              </a:solidFill>
                              <a:latin typeface="Cambria Math"/>
                            </a:rPr>
                            <m:t>)</m:t>
                          </m:r>
                        </m:e>
                      </m:d>
                    </m:oMath>
                  </m:oMathPara>
                </a14:m>
                <a:endParaRPr lang="en-GB" sz="1100" dirty="0">
                  <a:solidFill>
                    <a:srgbClr val="FF0000"/>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5604207" y="2096882"/>
                <a:ext cx="2099101" cy="412805"/>
              </a:xfrm>
              <a:prstGeom prst="rect">
                <a:avLst/>
              </a:prstGeom>
              <a:blipFill rotWithShape="1">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5249912" y="819761"/>
                <a:ext cx="2807692" cy="4726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100" i="1" smtClean="0">
                          <a:solidFill>
                            <a:srgbClr val="FF0000"/>
                          </a:solidFill>
                          <a:latin typeface="Cambria Math"/>
                        </a:rPr>
                        <m:t>𝑣</m:t>
                      </m:r>
                      <m:d>
                        <m:dPr>
                          <m:ctrlPr>
                            <a:rPr lang="en-GB" sz="1100" i="1">
                              <a:solidFill>
                                <a:srgbClr val="FF0000"/>
                              </a:solidFill>
                              <a:latin typeface="Cambria Math"/>
                            </a:rPr>
                          </m:ctrlPr>
                        </m:dPr>
                        <m:e>
                          <m:r>
                            <a:rPr lang="en-IE" sz="1100" i="1">
                              <a:solidFill>
                                <a:srgbClr val="FF0000"/>
                              </a:solidFill>
                              <a:latin typeface="Cambria Math"/>
                            </a:rPr>
                            <m:t>𝑡</m:t>
                          </m:r>
                        </m:e>
                      </m:d>
                      <m:r>
                        <a:rPr lang="en-IE" sz="1100" i="1">
                          <a:solidFill>
                            <a:srgbClr val="FF0000"/>
                          </a:solidFill>
                          <a:latin typeface="Cambria Math"/>
                        </a:rPr>
                        <m:t>=</m:t>
                      </m:r>
                      <m:d>
                        <m:dPr>
                          <m:ctrlPr>
                            <a:rPr lang="en-GB" sz="1100" i="1">
                              <a:solidFill>
                                <a:srgbClr val="FF0000"/>
                              </a:solidFill>
                              <a:latin typeface="Cambria Math"/>
                            </a:rPr>
                          </m:ctrlPr>
                        </m:dPr>
                        <m:e>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f>
                            <m:fPr>
                              <m:ctrlPr>
                                <a:rPr lang="en-GB" sz="1100" i="1">
                                  <a:solidFill>
                                    <a:srgbClr val="FF0000"/>
                                  </a:solidFill>
                                  <a:latin typeface="Cambria Math"/>
                                </a:rPr>
                              </m:ctrlPr>
                            </m:fPr>
                            <m:num>
                              <m:r>
                                <a:rPr lang="en-IE" sz="1100" i="1">
                                  <a:solidFill>
                                    <a:srgbClr val="FF0000"/>
                                  </a:solidFill>
                                  <a:latin typeface="Cambria Math"/>
                                </a:rPr>
                                <m:t>𝑤</m:t>
                              </m:r>
                              <m:d>
                                <m:dPr>
                                  <m:ctrlPr>
                                    <a:rPr lang="en-GB"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𝐷</m:t>
                              </m:r>
                            </m:den>
                          </m:f>
                          <m:r>
                            <a:rPr lang="en-IE" sz="1100" i="1">
                              <a:solidFill>
                                <a:srgbClr val="FF0000"/>
                              </a:solidFill>
                              <a:latin typeface="Cambria Math"/>
                            </a:rPr>
                            <m:t>+</m:t>
                          </m:r>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𝑂𝐹𝐹</m:t>
                              </m:r>
                            </m:sub>
                          </m:sSub>
                          <m:d>
                            <m:dPr>
                              <m:ctrlPr>
                                <a:rPr lang="en-GB" sz="1100" i="1">
                                  <a:solidFill>
                                    <a:srgbClr val="FF0000"/>
                                  </a:solidFill>
                                  <a:latin typeface="Cambria Math"/>
                                </a:rPr>
                              </m:ctrlPr>
                            </m:dPr>
                            <m:e>
                              <m:r>
                                <a:rPr lang="en-IE" sz="1100" i="1">
                                  <a:solidFill>
                                    <a:srgbClr val="FF0000"/>
                                  </a:solidFill>
                                  <a:latin typeface="Cambria Math"/>
                                </a:rPr>
                                <m:t>1−</m:t>
                              </m:r>
                              <m:f>
                                <m:fPr>
                                  <m:ctrlPr>
                                    <a:rPr lang="en-GB" sz="1100" i="1">
                                      <a:solidFill>
                                        <a:srgbClr val="FF0000"/>
                                      </a:solidFill>
                                      <a:latin typeface="Cambria Math"/>
                                    </a:rPr>
                                  </m:ctrlPr>
                                </m:fPr>
                                <m:num>
                                  <m:r>
                                    <a:rPr lang="en-IE" sz="1100" i="1">
                                      <a:solidFill>
                                        <a:srgbClr val="FF0000"/>
                                      </a:solidFill>
                                      <a:latin typeface="Cambria Math"/>
                                    </a:rPr>
                                    <m:t>𝑤</m:t>
                                  </m:r>
                                  <m:d>
                                    <m:dPr>
                                      <m:ctrlPr>
                                        <a:rPr lang="en-GB"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𝐷</m:t>
                                  </m:r>
                                </m:den>
                              </m:f>
                            </m:e>
                          </m:d>
                        </m:e>
                      </m:d>
                      <m:r>
                        <a:rPr lang="en-IE" sz="1100" i="1">
                          <a:solidFill>
                            <a:srgbClr val="FF0000"/>
                          </a:solidFill>
                          <a:latin typeface="Cambria Math"/>
                        </a:rPr>
                        <m:t>𝑖</m:t>
                      </m:r>
                      <m:d>
                        <m:dPr>
                          <m:ctrlPr>
                            <a:rPr lang="en-GB" sz="1100" i="1">
                              <a:solidFill>
                                <a:srgbClr val="FF0000"/>
                              </a:solidFill>
                              <a:latin typeface="Cambria Math"/>
                            </a:rPr>
                          </m:ctrlPr>
                        </m:dPr>
                        <m:e>
                          <m:r>
                            <a:rPr lang="en-IE" sz="1100" i="1">
                              <a:solidFill>
                                <a:srgbClr val="FF0000"/>
                              </a:solidFill>
                              <a:latin typeface="Cambria Math"/>
                            </a:rPr>
                            <m:t>𝑡</m:t>
                          </m:r>
                        </m:e>
                      </m:d>
                    </m:oMath>
                  </m:oMathPara>
                </a14:m>
                <a:endParaRPr lang="en-GB" sz="1100" dirty="0">
                  <a:solidFill>
                    <a:srgbClr val="FF000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5249912" y="819761"/>
                <a:ext cx="2807692" cy="472694"/>
              </a:xfrm>
              <a:prstGeom prst="rect">
                <a:avLst/>
              </a:prstGeom>
              <a:blipFill rotWithShape="1">
                <a:blip r:embed="rId6"/>
                <a:stretch>
                  <a:fillRect/>
                </a:stretch>
              </a:blipFill>
            </p:spPr>
            <p:txBody>
              <a:bodyPr/>
              <a:lstStyle/>
              <a:p>
                <a:r>
                  <a:rPr lang="en-IE">
                    <a:noFill/>
                  </a:rPr>
                  <a:t> </a:t>
                </a:r>
              </a:p>
            </p:txBody>
          </p:sp>
        </mc:Fallback>
      </mc:AlternateContent>
      <p:sp>
        <p:nvSpPr>
          <p:cNvPr id="11" name="Rectangle 10"/>
          <p:cNvSpPr/>
          <p:nvPr/>
        </p:nvSpPr>
        <p:spPr>
          <a:xfrm>
            <a:off x="4601840" y="598235"/>
            <a:ext cx="1781257" cy="261610"/>
          </a:xfrm>
          <a:prstGeom prst="rect">
            <a:avLst/>
          </a:prstGeom>
        </p:spPr>
        <p:txBody>
          <a:bodyPr wrap="none">
            <a:spAutoFit/>
          </a:bodyPr>
          <a:lstStyle/>
          <a:p>
            <a:r>
              <a:rPr lang="en-IE" sz="1100" dirty="0" smtClean="0"/>
              <a:t>Voltage through memristor:</a:t>
            </a:r>
            <a:endParaRPr lang="en-IE" sz="1100" dirty="0"/>
          </a:p>
        </p:txBody>
      </p:sp>
      <p:sp>
        <p:nvSpPr>
          <p:cNvPr id="12" name="Rectangle 11"/>
          <p:cNvSpPr/>
          <p:nvPr/>
        </p:nvSpPr>
        <p:spPr>
          <a:xfrm>
            <a:off x="5006638" y="1217585"/>
            <a:ext cx="3332964" cy="430887"/>
          </a:xfrm>
          <a:prstGeom prst="rect">
            <a:avLst/>
          </a:prstGeom>
        </p:spPr>
        <p:txBody>
          <a:bodyPr wrap="none">
            <a:spAutoFit/>
          </a:bodyPr>
          <a:lstStyle/>
          <a:p>
            <a:r>
              <a:rPr lang="en-IE" sz="1100" i="1" dirty="0" smtClean="0"/>
              <a:t>R</a:t>
            </a:r>
            <a:r>
              <a:rPr lang="en-IE" sz="1100" i="1" baseline="-25000" dirty="0" smtClean="0"/>
              <a:t>ON</a:t>
            </a:r>
            <a:r>
              <a:rPr lang="en-IE" sz="1100" dirty="0" smtClean="0"/>
              <a:t> = resistance when on,    </a:t>
            </a:r>
            <a:r>
              <a:rPr lang="en-IE" sz="1100" i="1" dirty="0" smtClean="0"/>
              <a:t>R</a:t>
            </a:r>
            <a:r>
              <a:rPr lang="en-IE" sz="1100" i="1" baseline="-25000" dirty="0" smtClean="0"/>
              <a:t>OFF</a:t>
            </a:r>
            <a:r>
              <a:rPr lang="en-IE" sz="1100" dirty="0" smtClean="0"/>
              <a:t> = resistance when off</a:t>
            </a:r>
          </a:p>
          <a:p>
            <a:r>
              <a:rPr lang="en-IE" sz="1100" i="1" dirty="0" smtClean="0"/>
              <a:t>D</a:t>
            </a:r>
            <a:r>
              <a:rPr lang="en-IE" sz="1100" dirty="0" smtClean="0"/>
              <a:t> = length of device, 	        </a:t>
            </a:r>
            <a:r>
              <a:rPr lang="en-IE" sz="1100" i="1" dirty="0" smtClean="0"/>
              <a:t>w</a:t>
            </a:r>
            <a:r>
              <a:rPr lang="en-IE" sz="1100" dirty="0" smtClean="0"/>
              <a:t> = width of doped region</a:t>
            </a:r>
            <a:endParaRPr lang="en-IE" sz="1100" dirty="0"/>
          </a:p>
        </p:txBody>
      </p:sp>
      <p:sp>
        <p:nvSpPr>
          <p:cNvPr id="13" name="Rectangle 12"/>
          <p:cNvSpPr/>
          <p:nvPr/>
        </p:nvSpPr>
        <p:spPr>
          <a:xfrm>
            <a:off x="4601840" y="2180613"/>
            <a:ext cx="979755" cy="261610"/>
          </a:xfrm>
          <a:prstGeom prst="rect">
            <a:avLst/>
          </a:prstGeom>
        </p:spPr>
        <p:txBody>
          <a:bodyPr wrap="none">
            <a:spAutoFit/>
          </a:bodyPr>
          <a:lstStyle/>
          <a:p>
            <a:r>
              <a:rPr lang="en-IE" sz="1100" dirty="0" smtClean="0"/>
              <a:t>Memristance:</a:t>
            </a:r>
            <a:endParaRPr lang="en-IE" sz="1100" dirty="0"/>
          </a:p>
        </p:txBody>
      </p:sp>
      <mc:AlternateContent xmlns:mc="http://schemas.openxmlformats.org/markup-compatibility/2006" xmlns:a14="http://schemas.microsoft.com/office/drawing/2010/main">
        <mc:Choice Requires="a14">
          <p:sp>
            <p:nvSpPr>
              <p:cNvPr id="14" name="Rectangle 13"/>
              <p:cNvSpPr/>
              <p:nvPr/>
            </p:nvSpPr>
            <p:spPr>
              <a:xfrm>
                <a:off x="7271510" y="1648472"/>
                <a:ext cx="1054200" cy="446148"/>
              </a:xfrm>
              <a:prstGeom prst="rect">
                <a:avLst/>
              </a:prstGeom>
            </p:spPr>
            <p:txBody>
              <a:bodyPr wrap="square">
                <a:spAutoFit/>
              </a:bodyPr>
              <a:lstStyle/>
              <a:p>
                <a14:m>
                  <m:oMath xmlns:m="http://schemas.openxmlformats.org/officeDocument/2006/math">
                    <m:sSub>
                      <m:sSubPr>
                        <m:ctrlPr>
                          <a:rPr lang="en-IE" sz="1100" i="1">
                            <a:latin typeface="Cambria Math"/>
                          </a:rPr>
                        </m:ctrlPr>
                      </m:sSubPr>
                      <m:e>
                        <m:r>
                          <a:rPr lang="en-IE" sz="1100" i="1">
                            <a:latin typeface="Cambria Math"/>
                          </a:rPr>
                          <m:t>𝜇</m:t>
                        </m:r>
                      </m:e>
                      <m:sub>
                        <m:r>
                          <a:rPr lang="en-IE" sz="1100" i="1">
                            <a:latin typeface="Cambria Math"/>
                          </a:rPr>
                          <m:t>𝑣</m:t>
                        </m:r>
                      </m:sub>
                    </m:sSub>
                  </m:oMath>
                </a14:m>
                <a:r>
                  <a:rPr lang="en-IE" sz="1100" dirty="0"/>
                  <a:t> </a:t>
                </a:r>
                <a:r>
                  <a:rPr lang="en-IE" sz="1100" dirty="0" smtClean="0"/>
                  <a:t>= </a:t>
                </a:r>
                <a:r>
                  <a:rPr lang="en-IE" sz="1100" dirty="0"/>
                  <a:t>average ion mobility</a:t>
                </a:r>
              </a:p>
            </p:txBody>
          </p:sp>
        </mc:Choice>
        <mc:Fallback xmlns="">
          <p:sp>
            <p:nvSpPr>
              <p:cNvPr id="14" name="Rectangle 13"/>
              <p:cNvSpPr>
                <a:spLocks noRot="1" noChangeAspect="1" noMove="1" noResize="1" noEditPoints="1" noAdjustHandles="1" noChangeArrowheads="1" noChangeShapeType="1" noTextEdit="1"/>
              </p:cNvSpPr>
              <p:nvPr/>
            </p:nvSpPr>
            <p:spPr>
              <a:xfrm>
                <a:off x="7271510" y="1648472"/>
                <a:ext cx="1054200" cy="446148"/>
              </a:xfrm>
              <a:prstGeom prst="rect">
                <a:avLst/>
              </a:prstGeom>
              <a:blipFill rotWithShape="1">
                <a:blip r:embed="rId7"/>
                <a:stretch>
                  <a:fillRect b="-4054"/>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5609952" y="1661135"/>
                <a:ext cx="1403909" cy="4208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IE" sz="1100" i="1" smtClean="0">
                              <a:solidFill>
                                <a:srgbClr val="FF0000"/>
                              </a:solidFill>
                              <a:latin typeface="Cambria Math"/>
                            </a:rPr>
                          </m:ctrlPr>
                        </m:fPr>
                        <m:num>
                          <m:r>
                            <a:rPr lang="en-IE" sz="1100" i="1">
                              <a:solidFill>
                                <a:srgbClr val="FF0000"/>
                              </a:solidFill>
                              <a:latin typeface="Cambria Math"/>
                            </a:rPr>
                            <m:t>𝑑𝑤</m:t>
                          </m:r>
                          <m:d>
                            <m:dPr>
                              <m:ctrlPr>
                                <a:rPr lang="en-IE"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𝑑𝑡</m:t>
                          </m:r>
                        </m:den>
                      </m:f>
                      <m:r>
                        <a:rPr lang="en-IE" sz="1100" i="1">
                          <a:solidFill>
                            <a:srgbClr val="FF0000"/>
                          </a:solidFill>
                          <a:latin typeface="Cambria Math"/>
                        </a:rPr>
                        <m:t>=</m:t>
                      </m:r>
                      <m:sSub>
                        <m:sSubPr>
                          <m:ctrlPr>
                            <a:rPr lang="en-IE" sz="1100" i="1">
                              <a:solidFill>
                                <a:srgbClr val="FF0000"/>
                              </a:solidFill>
                              <a:latin typeface="Cambria Math"/>
                            </a:rPr>
                          </m:ctrlPr>
                        </m:sSubPr>
                        <m:e>
                          <m:r>
                            <a:rPr lang="en-IE" sz="1100" i="1">
                              <a:solidFill>
                                <a:srgbClr val="FF0000"/>
                              </a:solidFill>
                              <a:latin typeface="Cambria Math"/>
                            </a:rPr>
                            <m:t>𝜇</m:t>
                          </m:r>
                        </m:e>
                        <m:sub>
                          <m:r>
                            <a:rPr lang="en-IE" sz="1100" i="1">
                              <a:solidFill>
                                <a:srgbClr val="FF0000"/>
                              </a:solidFill>
                              <a:latin typeface="Cambria Math"/>
                            </a:rPr>
                            <m:t>𝑣</m:t>
                          </m:r>
                        </m:sub>
                      </m:sSub>
                      <m:f>
                        <m:fPr>
                          <m:ctrlPr>
                            <a:rPr lang="en-IE" sz="1100" i="1">
                              <a:solidFill>
                                <a:srgbClr val="FF0000"/>
                              </a:solidFill>
                              <a:latin typeface="Cambria Math"/>
                            </a:rPr>
                          </m:ctrlPr>
                        </m:fPr>
                        <m:num>
                          <m:sSub>
                            <m:sSubPr>
                              <m:ctrlPr>
                                <a:rPr lang="en-IE"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num>
                        <m:den>
                          <m:r>
                            <a:rPr lang="en-IE" sz="1100" i="1">
                              <a:solidFill>
                                <a:srgbClr val="FF0000"/>
                              </a:solidFill>
                              <a:latin typeface="Cambria Math"/>
                            </a:rPr>
                            <m:t>𝐷</m:t>
                          </m:r>
                        </m:den>
                      </m:f>
                      <m:r>
                        <a:rPr lang="en-IE" sz="1100" i="1">
                          <a:solidFill>
                            <a:srgbClr val="FF0000"/>
                          </a:solidFill>
                          <a:latin typeface="Cambria Math"/>
                        </a:rPr>
                        <m:t>𝑖</m:t>
                      </m:r>
                      <m:d>
                        <m:dPr>
                          <m:ctrlPr>
                            <a:rPr lang="en-IE" sz="1100" i="1">
                              <a:solidFill>
                                <a:srgbClr val="FF0000"/>
                              </a:solidFill>
                              <a:latin typeface="Cambria Math"/>
                            </a:rPr>
                          </m:ctrlPr>
                        </m:dPr>
                        <m:e>
                          <m:r>
                            <a:rPr lang="en-IE" sz="1100" i="1">
                              <a:solidFill>
                                <a:srgbClr val="FF0000"/>
                              </a:solidFill>
                              <a:latin typeface="Cambria Math"/>
                            </a:rPr>
                            <m:t>𝑡</m:t>
                          </m:r>
                        </m:e>
                      </m:d>
                    </m:oMath>
                  </m:oMathPara>
                </a14:m>
                <a:endParaRPr lang="en-IE" sz="1100" dirty="0">
                  <a:solidFill>
                    <a:srgbClr val="FF0000"/>
                  </a:solidFill>
                </a:endParaRPr>
              </a:p>
            </p:txBody>
          </p:sp>
        </mc:Choice>
        <mc:Fallback xmlns="">
          <p:sp>
            <p:nvSpPr>
              <p:cNvPr id="15" name="Rectangle 14"/>
              <p:cNvSpPr>
                <a:spLocks noRot="1" noChangeAspect="1" noMove="1" noResize="1" noEditPoints="1" noAdjustHandles="1" noChangeArrowheads="1" noChangeShapeType="1" noTextEdit="1"/>
              </p:cNvSpPr>
              <p:nvPr/>
            </p:nvSpPr>
            <p:spPr>
              <a:xfrm>
                <a:off x="5609952" y="1661135"/>
                <a:ext cx="1403909" cy="420821"/>
              </a:xfrm>
              <a:prstGeom prst="rect">
                <a:avLst/>
              </a:prstGeom>
              <a:blipFill rotWithShape="1">
                <a:blip r:embed="rId8"/>
                <a:stretch>
                  <a:fillRect/>
                </a:stretch>
              </a:blipFill>
            </p:spPr>
            <p:txBody>
              <a:bodyPr/>
              <a:lstStyle/>
              <a:p>
                <a:r>
                  <a:rPr lang="en-IE">
                    <a:noFill/>
                  </a:rPr>
                  <a:t> </a:t>
                </a:r>
              </a:p>
            </p:txBody>
          </p:sp>
        </mc:Fallback>
      </mc:AlternateContent>
      <p:sp>
        <p:nvSpPr>
          <p:cNvPr id="16" name="Rectangle 15"/>
          <p:cNvSpPr/>
          <p:nvPr/>
        </p:nvSpPr>
        <p:spPr>
          <a:xfrm>
            <a:off x="4601840" y="1768291"/>
            <a:ext cx="1059906" cy="261610"/>
          </a:xfrm>
          <a:prstGeom prst="rect">
            <a:avLst/>
          </a:prstGeom>
        </p:spPr>
        <p:txBody>
          <a:bodyPr wrap="none">
            <a:spAutoFit/>
          </a:bodyPr>
          <a:lstStyle/>
          <a:p>
            <a:r>
              <a:rPr lang="en-IE" sz="1100" dirty="0" smtClean="0"/>
              <a:t>State Equation:</a:t>
            </a:r>
            <a:endParaRPr lang="en-IE" sz="1100" dirty="0"/>
          </a:p>
        </p:txBody>
      </p:sp>
      <p:sp>
        <p:nvSpPr>
          <p:cNvPr id="20" name="Rectangle 19"/>
          <p:cNvSpPr/>
          <p:nvPr/>
        </p:nvSpPr>
        <p:spPr>
          <a:xfrm>
            <a:off x="65336" y="33093"/>
            <a:ext cx="4320480" cy="800227"/>
          </a:xfrm>
          <a:prstGeom prst="rect">
            <a:avLst/>
          </a:prstGeom>
        </p:spPr>
        <p:txBody>
          <a:bodyPr wrap="square" lIns="68590" tIns="34294" rIns="68590" bIns="34294">
            <a:spAutoFit/>
          </a:bodyPr>
          <a:lstStyle/>
          <a:p>
            <a:pPr algn="just"/>
            <a:r>
              <a:rPr lang="en-IE" sz="1200" dirty="0" smtClean="0"/>
              <a:t>A memristor historically relates magnetic </a:t>
            </a:r>
            <a:r>
              <a:rPr lang="en-IE" sz="1200" dirty="0"/>
              <a:t>flux </a:t>
            </a:r>
            <a:r>
              <a:rPr lang="en-IE" sz="1200" i="1" dirty="0">
                <a:sym typeface="Symbol"/>
              </a:rPr>
              <a:t></a:t>
            </a:r>
            <a:r>
              <a:rPr lang="en-IE" sz="1200" dirty="0"/>
              <a:t> and electric change </a:t>
            </a:r>
            <a:r>
              <a:rPr lang="en-IE" sz="1200" i="1" dirty="0"/>
              <a:t>q</a:t>
            </a:r>
            <a:r>
              <a:rPr lang="en-IE" sz="1200" dirty="0" smtClean="0"/>
              <a:t>. This definition has been expanded to include </a:t>
            </a:r>
            <a:r>
              <a:rPr lang="en-IE" sz="1200" dirty="0"/>
              <a:t>all 2-terminal non-volatile memory devices based on resistance </a:t>
            </a:r>
            <a:r>
              <a:rPr lang="en-IE" sz="1200" dirty="0" smtClean="0"/>
              <a:t>switching.</a:t>
            </a:r>
          </a:p>
          <a:p>
            <a:pPr algn="just"/>
            <a:r>
              <a:rPr lang="en-IE" sz="1200" dirty="0" smtClean="0"/>
              <a:t>The general memristor is defined as:</a:t>
            </a:r>
          </a:p>
        </p:txBody>
      </p:sp>
      <mc:AlternateContent xmlns:mc="http://schemas.openxmlformats.org/markup-compatibility/2006" xmlns:a14="http://schemas.microsoft.com/office/drawing/2010/main">
        <mc:Choice Requires="a14">
          <p:sp>
            <p:nvSpPr>
              <p:cNvPr id="21" name="Rectangle 20"/>
              <p:cNvSpPr/>
              <p:nvPr/>
            </p:nvSpPr>
            <p:spPr>
              <a:xfrm>
                <a:off x="153977" y="833320"/>
                <a:ext cx="1239250" cy="7169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400" b="1" i="1">
                          <a:latin typeface="Cambria Math"/>
                        </a:rPr>
                        <m:t>𝒚</m:t>
                      </m:r>
                      <m:r>
                        <a:rPr lang="en-IE" sz="1400" b="1" i="1">
                          <a:latin typeface="Cambria Math"/>
                        </a:rPr>
                        <m:t>=</m:t>
                      </m:r>
                      <m:r>
                        <a:rPr lang="en-IE" sz="1400" b="1" i="1">
                          <a:latin typeface="Cambria Math"/>
                        </a:rPr>
                        <m:t>𝒈</m:t>
                      </m:r>
                      <m:d>
                        <m:dPr>
                          <m:ctrlPr>
                            <a:rPr lang="en-IE" sz="1400" b="1" i="1">
                              <a:latin typeface="Cambria Math"/>
                            </a:rPr>
                          </m:ctrlPr>
                        </m:dPr>
                        <m:e>
                          <m:r>
                            <a:rPr lang="en-IE" sz="1400" b="1" i="1">
                              <a:latin typeface="Cambria Math"/>
                            </a:rPr>
                            <m:t>𝒙</m:t>
                          </m:r>
                          <m:r>
                            <a:rPr lang="en-IE" sz="1400" b="1" i="1">
                              <a:latin typeface="Cambria Math"/>
                            </a:rPr>
                            <m:t>,</m:t>
                          </m:r>
                          <m:r>
                            <a:rPr lang="en-IE" sz="1400" b="1" i="1">
                              <a:latin typeface="Cambria Math"/>
                            </a:rPr>
                            <m:t>𝒖</m:t>
                          </m:r>
                        </m:e>
                      </m:d>
                      <m:r>
                        <a:rPr lang="en-IE" sz="1400" b="1" i="1">
                          <a:latin typeface="Cambria Math"/>
                        </a:rPr>
                        <m:t>𝒖</m:t>
                      </m:r>
                    </m:oMath>
                  </m:oMathPara>
                </a14:m>
                <a:endParaRPr lang="en-IE" sz="1400" b="1" dirty="0"/>
              </a:p>
              <a:p>
                <a:pPr/>
                <a14:m>
                  <m:oMathPara xmlns:m="http://schemas.openxmlformats.org/officeDocument/2006/math">
                    <m:oMathParaPr>
                      <m:jc m:val="centerGroup"/>
                    </m:oMathParaPr>
                    <m:oMath xmlns:m="http://schemas.openxmlformats.org/officeDocument/2006/math">
                      <m:f>
                        <m:fPr>
                          <m:ctrlPr>
                            <a:rPr lang="en-IE" sz="1400" b="1" i="1" smtClean="0">
                              <a:latin typeface="Cambria Math"/>
                            </a:rPr>
                          </m:ctrlPr>
                        </m:fPr>
                        <m:num>
                          <m:r>
                            <a:rPr lang="en-IE" sz="1400" b="1" i="1">
                              <a:latin typeface="Cambria Math"/>
                            </a:rPr>
                            <m:t>𝒅𝒙</m:t>
                          </m:r>
                        </m:num>
                        <m:den>
                          <m:r>
                            <a:rPr lang="en-IE" sz="1400" b="1" i="1">
                              <a:latin typeface="Cambria Math"/>
                            </a:rPr>
                            <m:t>𝒅𝒕</m:t>
                          </m:r>
                        </m:den>
                      </m:f>
                      <m:r>
                        <a:rPr lang="en-IE" sz="1400" b="1" i="1">
                          <a:latin typeface="Cambria Math"/>
                        </a:rPr>
                        <m:t>=</m:t>
                      </m:r>
                      <m:r>
                        <a:rPr lang="en-IE" sz="1400" b="1" i="1">
                          <a:latin typeface="Cambria Math"/>
                        </a:rPr>
                        <m:t>𝒇</m:t>
                      </m:r>
                      <m:d>
                        <m:dPr>
                          <m:ctrlPr>
                            <a:rPr lang="en-IE" sz="1400" b="1" i="1">
                              <a:latin typeface="Cambria Math"/>
                            </a:rPr>
                          </m:ctrlPr>
                        </m:dPr>
                        <m:e>
                          <m:r>
                            <a:rPr lang="en-IE" sz="1400" b="1" i="1">
                              <a:latin typeface="Cambria Math"/>
                            </a:rPr>
                            <m:t>𝒙</m:t>
                          </m:r>
                          <m:r>
                            <a:rPr lang="en-IE" sz="1400" b="1" i="1">
                              <a:latin typeface="Cambria Math"/>
                            </a:rPr>
                            <m:t>,</m:t>
                          </m:r>
                          <m:r>
                            <a:rPr lang="en-IE" sz="1400" b="1" i="1">
                              <a:latin typeface="Cambria Math"/>
                            </a:rPr>
                            <m:t>𝒖</m:t>
                          </m:r>
                        </m:e>
                      </m:d>
                    </m:oMath>
                  </m:oMathPara>
                </a14:m>
                <a:endParaRPr lang="en-IE" sz="1400" b="1" dirty="0" smtClean="0"/>
              </a:p>
            </p:txBody>
          </p:sp>
        </mc:Choice>
        <mc:Fallback xmlns="">
          <p:sp>
            <p:nvSpPr>
              <p:cNvPr id="21" name="Rectangle 20"/>
              <p:cNvSpPr>
                <a:spLocks noRot="1" noChangeAspect="1" noMove="1" noResize="1" noEditPoints="1" noAdjustHandles="1" noChangeArrowheads="1" noChangeShapeType="1" noTextEdit="1"/>
              </p:cNvSpPr>
              <p:nvPr/>
            </p:nvSpPr>
            <p:spPr>
              <a:xfrm>
                <a:off x="153977" y="833320"/>
                <a:ext cx="1239250" cy="716991"/>
              </a:xfrm>
              <a:prstGeom prst="rect">
                <a:avLst/>
              </a:prstGeom>
              <a:blipFill rotWithShape="1">
                <a:blip r:embed="rId9"/>
                <a:stretch>
                  <a:fillRect b="-1709"/>
                </a:stretch>
              </a:blipFill>
            </p:spPr>
            <p:txBody>
              <a:bodyPr/>
              <a:lstStyle/>
              <a:p>
                <a:r>
                  <a:rPr lang="en-IE">
                    <a:noFill/>
                  </a:rPr>
                  <a:t> </a:t>
                </a:r>
              </a:p>
            </p:txBody>
          </p:sp>
        </mc:Fallback>
      </mc:AlternateContent>
      <p:sp>
        <p:nvSpPr>
          <p:cNvPr id="22" name="Rectangle 21"/>
          <p:cNvSpPr/>
          <p:nvPr/>
        </p:nvSpPr>
        <p:spPr>
          <a:xfrm>
            <a:off x="1545817" y="916766"/>
            <a:ext cx="2011959" cy="461665"/>
          </a:xfrm>
          <a:prstGeom prst="rect">
            <a:avLst/>
          </a:prstGeom>
        </p:spPr>
        <p:txBody>
          <a:bodyPr wrap="square">
            <a:spAutoFit/>
          </a:bodyPr>
          <a:lstStyle/>
          <a:p>
            <a:r>
              <a:rPr lang="en-IE" sz="1200" i="1" dirty="0" smtClean="0"/>
              <a:t>y</a:t>
            </a:r>
            <a:r>
              <a:rPr lang="en-IE" sz="1200" dirty="0" smtClean="0"/>
              <a:t> = input,  </a:t>
            </a:r>
            <a:r>
              <a:rPr lang="en-IE" sz="1200" i="1" dirty="0" smtClean="0"/>
              <a:t>x</a:t>
            </a:r>
            <a:r>
              <a:rPr lang="en-IE" sz="1200" dirty="0" smtClean="0"/>
              <a:t> = state variable, </a:t>
            </a:r>
            <a:r>
              <a:rPr lang="en-IE" sz="1200" dirty="0"/>
              <a:t> </a:t>
            </a:r>
            <a:r>
              <a:rPr lang="en-IE" sz="1200" dirty="0" smtClean="0"/>
              <a:t> </a:t>
            </a:r>
            <a:r>
              <a:rPr lang="en-IE" sz="1200" i="1" dirty="0" smtClean="0"/>
              <a:t>u</a:t>
            </a:r>
            <a:r>
              <a:rPr lang="en-IE" sz="1200" dirty="0" smtClean="0"/>
              <a:t> = input</a:t>
            </a:r>
            <a:endParaRPr lang="en-IE" sz="1200" dirty="0"/>
          </a:p>
        </p:txBody>
      </p:sp>
      <p:sp>
        <p:nvSpPr>
          <p:cNvPr id="23" name="Rectangle 22"/>
          <p:cNvSpPr/>
          <p:nvPr/>
        </p:nvSpPr>
        <p:spPr>
          <a:xfrm>
            <a:off x="65336" y="1961680"/>
            <a:ext cx="3501432" cy="438590"/>
          </a:xfrm>
          <a:prstGeom prst="rect">
            <a:avLst/>
          </a:prstGeom>
        </p:spPr>
        <p:txBody>
          <a:bodyPr wrap="square" lIns="68590" tIns="34294" rIns="68590" bIns="34294">
            <a:spAutoFit/>
          </a:bodyPr>
          <a:lstStyle/>
          <a:p>
            <a:pPr algn="just"/>
            <a:r>
              <a:rPr lang="en-IE" sz="1200" dirty="0" smtClean="0"/>
              <a:t>The variables can have a physical interpretation. </a:t>
            </a:r>
          </a:p>
          <a:p>
            <a:pPr algn="just"/>
            <a:r>
              <a:rPr lang="en-IE" sz="1200" dirty="0" smtClean="0"/>
              <a:t>The memristor can be either:</a:t>
            </a:r>
            <a:endParaRPr lang="en-IE" sz="1400" dirty="0" smtClean="0"/>
          </a:p>
        </p:txBody>
      </p:sp>
      <mc:AlternateContent xmlns:mc="http://schemas.openxmlformats.org/markup-compatibility/2006" xmlns:a14="http://schemas.microsoft.com/office/drawing/2010/main">
        <mc:Choice Requires="a14">
          <p:sp>
            <p:nvSpPr>
              <p:cNvPr id="24" name="Rectangle 23"/>
              <p:cNvSpPr/>
              <p:nvPr/>
            </p:nvSpPr>
            <p:spPr>
              <a:xfrm>
                <a:off x="2920635" y="2708047"/>
                <a:ext cx="1230808" cy="716991"/>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IE" sz="1400" b="1" i="1" smtClean="0">
                          <a:latin typeface="Cambria Math"/>
                        </a:rPr>
                        <m:t>𝒊</m:t>
                      </m:r>
                      <m:r>
                        <a:rPr lang="en-IE" sz="1400" b="1" i="1" smtClean="0">
                          <a:latin typeface="Cambria Math"/>
                        </a:rPr>
                        <m:t>=</m:t>
                      </m:r>
                      <m:r>
                        <a:rPr lang="en-IE" sz="1400" b="1" i="1" smtClean="0">
                          <a:latin typeface="Cambria Math"/>
                        </a:rPr>
                        <m:t>𝑮</m:t>
                      </m:r>
                      <m:d>
                        <m:dPr>
                          <m:ctrlPr>
                            <a:rPr lang="en-IE" sz="1400" b="1" i="1">
                              <a:latin typeface="Cambria Math"/>
                            </a:rPr>
                          </m:ctrlPr>
                        </m:dPr>
                        <m:e>
                          <m:r>
                            <a:rPr lang="en-IE" sz="1400" b="1" i="1" smtClean="0">
                              <a:latin typeface="Cambria Math"/>
                            </a:rPr>
                            <m:t>𝝋</m:t>
                          </m:r>
                        </m:e>
                      </m:d>
                      <m:r>
                        <a:rPr lang="en-IE" sz="1400" b="1" i="1" smtClean="0">
                          <a:latin typeface="Cambria Math"/>
                        </a:rPr>
                        <m:t>𝒗</m:t>
                      </m:r>
                    </m:oMath>
                    <m:oMath xmlns:m="http://schemas.openxmlformats.org/officeDocument/2006/math">
                      <m:f>
                        <m:fPr>
                          <m:ctrlPr>
                            <a:rPr lang="en-IE" sz="1400" b="1" i="1">
                              <a:latin typeface="Cambria Math"/>
                            </a:rPr>
                          </m:ctrlPr>
                        </m:fPr>
                        <m:num>
                          <m:r>
                            <a:rPr lang="en-IE" sz="1400" b="1" i="1">
                              <a:latin typeface="Cambria Math"/>
                            </a:rPr>
                            <m:t>𝒅𝒙</m:t>
                          </m:r>
                        </m:num>
                        <m:den>
                          <m:r>
                            <a:rPr lang="en-IE" sz="1400" b="1" i="1">
                              <a:latin typeface="Cambria Math"/>
                            </a:rPr>
                            <m:t>𝒅𝒕</m:t>
                          </m:r>
                        </m:den>
                      </m:f>
                      <m:r>
                        <a:rPr lang="en-IE" sz="1400" b="1" i="1">
                          <a:latin typeface="Cambria Math"/>
                        </a:rPr>
                        <m:t>=</m:t>
                      </m:r>
                      <m:r>
                        <a:rPr lang="en-IE" sz="1400" b="1" i="1" smtClean="0">
                          <a:latin typeface="Cambria Math"/>
                        </a:rPr>
                        <m:t>𝒗</m:t>
                      </m:r>
                    </m:oMath>
                  </m:oMathPara>
                </a14:m>
                <a:endParaRPr lang="en-IE" sz="1400" b="1" dirty="0"/>
              </a:p>
            </p:txBody>
          </p:sp>
        </mc:Choice>
        <mc:Fallback xmlns="">
          <p:sp>
            <p:nvSpPr>
              <p:cNvPr id="24" name="Rectangle 23"/>
              <p:cNvSpPr>
                <a:spLocks noRot="1" noChangeAspect="1" noMove="1" noResize="1" noEditPoints="1" noAdjustHandles="1" noChangeArrowheads="1" noChangeShapeType="1" noTextEdit="1"/>
              </p:cNvSpPr>
              <p:nvPr/>
            </p:nvSpPr>
            <p:spPr>
              <a:xfrm>
                <a:off x="2920635" y="2708047"/>
                <a:ext cx="1230808" cy="716991"/>
              </a:xfrm>
              <a:prstGeom prst="rect">
                <a:avLst/>
              </a:prstGeom>
              <a:blipFill rotWithShape="1">
                <a:blip r:embed="rId10"/>
                <a:stretch>
                  <a:fillRect b="-84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2920635" y="3543970"/>
                <a:ext cx="1230808" cy="71699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IE" sz="1400" b="1" i="1" smtClean="0">
                          <a:latin typeface="Cambria Math"/>
                        </a:rPr>
                        <m:t>𝒊</m:t>
                      </m:r>
                      <m:r>
                        <a:rPr lang="en-IE" sz="1400" b="1" i="1" smtClean="0">
                          <a:latin typeface="Cambria Math"/>
                        </a:rPr>
                        <m:t>=</m:t>
                      </m:r>
                      <m:r>
                        <a:rPr lang="en-IE" sz="1400" b="1" i="1" smtClean="0">
                          <a:latin typeface="Cambria Math"/>
                        </a:rPr>
                        <m:t>𝑹</m:t>
                      </m:r>
                      <m:d>
                        <m:dPr>
                          <m:ctrlPr>
                            <a:rPr lang="en-IE" sz="1400" b="1" i="1">
                              <a:latin typeface="Cambria Math"/>
                            </a:rPr>
                          </m:ctrlPr>
                        </m:dPr>
                        <m:e>
                          <m:r>
                            <a:rPr lang="en-IE" sz="1400" b="1" i="1" smtClean="0">
                              <a:latin typeface="Cambria Math"/>
                            </a:rPr>
                            <m:t>𝝋</m:t>
                          </m:r>
                          <m:r>
                            <a:rPr lang="en-IE" sz="1400" b="1" i="1">
                              <a:latin typeface="Cambria Math"/>
                            </a:rPr>
                            <m:t>,</m:t>
                          </m:r>
                          <m:r>
                            <a:rPr lang="en-IE" sz="1400" b="1" i="1" smtClean="0">
                              <a:latin typeface="Cambria Math"/>
                            </a:rPr>
                            <m:t>𝒗</m:t>
                          </m:r>
                        </m:e>
                      </m:d>
                      <m:r>
                        <a:rPr lang="en-IE" sz="1400" b="1" i="1" smtClean="0">
                          <a:latin typeface="Cambria Math"/>
                        </a:rPr>
                        <m:t>𝒗</m:t>
                      </m:r>
                    </m:oMath>
                  </m:oMathPara>
                </a14:m>
                <a:endParaRPr lang="en-IE" sz="1400" b="1" dirty="0">
                  <a:latin typeface="Times New Roman"/>
                  <a:ea typeface="MS Mincho"/>
                  <a:cs typeface="Times New Roman"/>
                </a:endParaRPr>
              </a:p>
              <a:p>
                <a:pPr/>
                <a14:m>
                  <m:oMathPara xmlns:m="http://schemas.openxmlformats.org/officeDocument/2006/math">
                    <m:oMathParaPr>
                      <m:jc m:val="centerGroup"/>
                    </m:oMathParaPr>
                    <m:oMath xmlns:m="http://schemas.openxmlformats.org/officeDocument/2006/math">
                      <m:f>
                        <m:fPr>
                          <m:ctrlPr>
                            <a:rPr lang="en-IE" sz="1400" b="1" i="1">
                              <a:latin typeface="Cambria Math"/>
                            </a:rPr>
                          </m:ctrlPr>
                        </m:fPr>
                        <m:num>
                          <m:r>
                            <a:rPr lang="en-IE" sz="1400" b="1" i="1">
                              <a:latin typeface="Cambria Math"/>
                            </a:rPr>
                            <m:t>𝒅</m:t>
                          </m:r>
                          <m:r>
                            <a:rPr lang="en-IE" sz="1400" b="1" i="1" smtClean="0">
                              <a:latin typeface="Cambria Math"/>
                            </a:rPr>
                            <m:t>𝝋</m:t>
                          </m:r>
                        </m:num>
                        <m:den>
                          <m:r>
                            <a:rPr lang="en-IE" sz="1400" b="1" i="1">
                              <a:latin typeface="Cambria Math"/>
                            </a:rPr>
                            <m:t>𝒅𝒕</m:t>
                          </m:r>
                        </m:den>
                      </m:f>
                      <m:r>
                        <a:rPr lang="en-IE" sz="1400" b="1">
                          <a:latin typeface="Cambria Math"/>
                        </a:rPr>
                        <m:t>=</m:t>
                      </m:r>
                      <m:r>
                        <a:rPr lang="en-IE" sz="1400" b="1" i="1">
                          <a:latin typeface="Cambria Math"/>
                        </a:rPr>
                        <m:t>𝐟</m:t>
                      </m:r>
                      <m:d>
                        <m:dPr>
                          <m:ctrlPr>
                            <a:rPr lang="en-IE" sz="1400" b="1" i="1">
                              <a:latin typeface="Cambria Math"/>
                            </a:rPr>
                          </m:ctrlPr>
                        </m:dPr>
                        <m:e>
                          <m:r>
                            <a:rPr lang="en-IE" sz="1400" b="1" i="1" smtClean="0">
                              <a:latin typeface="Cambria Math"/>
                            </a:rPr>
                            <m:t>𝝋</m:t>
                          </m:r>
                          <m:r>
                            <a:rPr lang="en-IE" sz="1400" b="1">
                              <a:latin typeface="Cambria Math"/>
                            </a:rPr>
                            <m:t>,</m:t>
                          </m:r>
                          <m:r>
                            <a:rPr lang="en-IE" sz="1400" b="1" i="1" smtClean="0">
                              <a:latin typeface="Cambria Math"/>
                            </a:rPr>
                            <m:t>𝒗</m:t>
                          </m:r>
                        </m:e>
                      </m:d>
                    </m:oMath>
                  </m:oMathPara>
                </a14:m>
                <a:endParaRPr lang="en-IE" sz="1400" b="1" dirty="0"/>
              </a:p>
            </p:txBody>
          </p:sp>
        </mc:Choice>
        <mc:Fallback xmlns="">
          <p:sp>
            <p:nvSpPr>
              <p:cNvPr id="25" name="Rectangle 24"/>
              <p:cNvSpPr>
                <a:spLocks noRot="1" noChangeAspect="1" noMove="1" noResize="1" noEditPoints="1" noAdjustHandles="1" noChangeArrowheads="1" noChangeShapeType="1" noTextEdit="1"/>
              </p:cNvSpPr>
              <p:nvPr/>
            </p:nvSpPr>
            <p:spPr>
              <a:xfrm>
                <a:off x="2920635" y="3543970"/>
                <a:ext cx="1230808" cy="716991"/>
              </a:xfrm>
              <a:prstGeom prst="rect">
                <a:avLst/>
              </a:prstGeom>
              <a:blipFill rotWithShape="1">
                <a:blip r:embed="rId11"/>
                <a:stretch>
                  <a:fillRect b="-847"/>
                </a:stretch>
              </a:blipFill>
            </p:spPr>
            <p:txBody>
              <a:bodyPr/>
              <a:lstStyle/>
              <a:p>
                <a:r>
                  <a:rPr lang="en-IE">
                    <a:noFill/>
                  </a:rPr>
                  <a:t> </a:t>
                </a:r>
              </a:p>
            </p:txBody>
          </p:sp>
        </mc:Fallback>
      </mc:AlternateContent>
      <p:sp>
        <p:nvSpPr>
          <p:cNvPr id="2" name="Rectangle 1"/>
          <p:cNvSpPr/>
          <p:nvPr/>
        </p:nvSpPr>
        <p:spPr>
          <a:xfrm>
            <a:off x="182918" y="2391699"/>
            <a:ext cx="1676806" cy="307777"/>
          </a:xfrm>
          <a:prstGeom prst="rect">
            <a:avLst/>
          </a:prstGeom>
        </p:spPr>
        <p:txBody>
          <a:bodyPr wrap="none">
            <a:spAutoFit/>
          </a:bodyPr>
          <a:lstStyle/>
          <a:p>
            <a:r>
              <a:rPr lang="en-IE" sz="1400" b="1" dirty="0" smtClean="0">
                <a:solidFill>
                  <a:schemeClr val="accent1"/>
                </a:solidFill>
                <a:latin typeface="Cambria" pitchFamily="18" charset="0"/>
              </a:rPr>
              <a:t>Charge Controlled</a:t>
            </a:r>
            <a:endParaRPr lang="en-IE" b="1" dirty="0">
              <a:solidFill>
                <a:schemeClr val="accent1"/>
              </a:solidFill>
              <a:latin typeface="Cambria" pitchFamily="18" charset="0"/>
            </a:endParaRPr>
          </a:p>
        </p:txBody>
      </p:sp>
      <p:sp>
        <p:nvSpPr>
          <p:cNvPr id="26" name="Rectangle 25"/>
          <p:cNvSpPr/>
          <p:nvPr/>
        </p:nvSpPr>
        <p:spPr>
          <a:xfrm>
            <a:off x="2806833" y="2400270"/>
            <a:ext cx="1458413" cy="307777"/>
          </a:xfrm>
          <a:prstGeom prst="rect">
            <a:avLst/>
          </a:prstGeom>
        </p:spPr>
        <p:txBody>
          <a:bodyPr wrap="none">
            <a:spAutoFit/>
          </a:bodyPr>
          <a:lstStyle/>
          <a:p>
            <a:r>
              <a:rPr lang="en-IE" sz="1400" b="1" dirty="0" smtClean="0">
                <a:solidFill>
                  <a:schemeClr val="accent1"/>
                </a:solidFill>
                <a:latin typeface="Cambria" pitchFamily="18" charset="0"/>
              </a:rPr>
              <a:t>Flux Controlled</a:t>
            </a:r>
            <a:endParaRPr lang="en-IE" b="1" dirty="0">
              <a:solidFill>
                <a:schemeClr val="accent1"/>
              </a:solidFill>
              <a:latin typeface="Cambria" pitchFamily="18" charset="0"/>
            </a:endParaRPr>
          </a:p>
        </p:txBody>
      </p:sp>
      <p:sp>
        <p:nvSpPr>
          <p:cNvPr id="27" name="Rectangle 26"/>
          <p:cNvSpPr/>
          <p:nvPr/>
        </p:nvSpPr>
        <p:spPr>
          <a:xfrm>
            <a:off x="4463415" y="33093"/>
            <a:ext cx="3666817" cy="500145"/>
          </a:xfrm>
          <a:prstGeom prst="rect">
            <a:avLst/>
          </a:prstGeom>
        </p:spPr>
        <p:txBody>
          <a:bodyPr wrap="square" lIns="68590" tIns="34294" rIns="68590" bIns="34294">
            <a:spAutoFit/>
          </a:bodyPr>
          <a:lstStyle/>
          <a:p>
            <a:pPr algn="ctr"/>
            <a:r>
              <a:rPr lang="en-IE" sz="1600" b="1" dirty="0" smtClean="0">
                <a:solidFill>
                  <a:schemeClr val="tx2"/>
                </a:solidFill>
                <a:latin typeface="Cambria" pitchFamily="18" charset="0"/>
              </a:rPr>
              <a:t>HP Memristor</a:t>
            </a:r>
            <a:endParaRPr lang="en-IE" sz="1800" b="1" dirty="0" smtClean="0">
              <a:solidFill>
                <a:schemeClr val="tx2"/>
              </a:solidFill>
              <a:latin typeface="Cambria" pitchFamily="18" charset="0"/>
            </a:endParaRPr>
          </a:p>
          <a:p>
            <a:pPr algn="just"/>
            <a:r>
              <a:rPr lang="en-IE" sz="1200" dirty="0" smtClean="0"/>
              <a:t>The HP memristor is defined by the following equations:</a:t>
            </a:r>
            <a:endParaRPr lang="en-IE" sz="1150" dirty="0" smtClean="0"/>
          </a:p>
        </p:txBody>
      </p:sp>
      <p:cxnSp>
        <p:nvCxnSpPr>
          <p:cNvPr id="28" name="Straight Connector 27"/>
          <p:cNvCxnSpPr/>
          <p:nvPr/>
        </p:nvCxnSpPr>
        <p:spPr>
          <a:xfrm flipV="1">
            <a:off x="4456879" y="0"/>
            <a:ext cx="1" cy="4813300"/>
          </a:xfrm>
          <a:prstGeom prst="line">
            <a:avLst/>
          </a:prstGeom>
        </p:spPr>
        <p:style>
          <a:lnRef idx="2">
            <a:schemeClr val="dk1"/>
          </a:lnRef>
          <a:fillRef idx="0">
            <a:schemeClr val="dk1"/>
          </a:fillRef>
          <a:effectRef idx="1">
            <a:schemeClr val="dk1"/>
          </a:effectRef>
          <a:fontRef idx="minor">
            <a:schemeClr val="tx1"/>
          </a:fontRef>
        </p:style>
      </p:cxnSp>
      <p:cxnSp>
        <p:nvCxnSpPr>
          <p:cNvPr id="30" name="Straight Connector 29"/>
          <p:cNvCxnSpPr/>
          <p:nvPr/>
        </p:nvCxnSpPr>
        <p:spPr>
          <a:xfrm flipH="1">
            <a:off x="4463415" y="2550666"/>
            <a:ext cx="4020186" cy="0"/>
          </a:xfrm>
          <a:prstGeom prst="line">
            <a:avLst/>
          </a:prstGeom>
        </p:spPr>
        <p:style>
          <a:lnRef idx="2">
            <a:schemeClr val="dk1"/>
          </a:lnRef>
          <a:fillRef idx="0">
            <a:schemeClr val="dk1"/>
          </a:fillRef>
          <a:effectRef idx="1">
            <a:schemeClr val="dk1"/>
          </a:effectRef>
          <a:fontRef idx="minor">
            <a:schemeClr val="tx1"/>
          </a:fontRef>
        </p:style>
      </p:cxnSp>
      <p:sp>
        <p:nvSpPr>
          <p:cNvPr id="34" name="Rectangle 33"/>
          <p:cNvSpPr/>
          <p:nvPr/>
        </p:nvSpPr>
        <p:spPr>
          <a:xfrm>
            <a:off x="5644073" y="2600445"/>
            <a:ext cx="1478048" cy="315479"/>
          </a:xfrm>
          <a:prstGeom prst="rect">
            <a:avLst/>
          </a:prstGeom>
        </p:spPr>
        <p:txBody>
          <a:bodyPr wrap="square" lIns="68590" tIns="34294" rIns="68590" bIns="34294">
            <a:spAutoFit/>
          </a:bodyPr>
          <a:lstStyle/>
          <a:p>
            <a:pPr algn="ctr"/>
            <a:r>
              <a:rPr lang="en-IE" sz="1600" b="1" dirty="0" smtClean="0">
                <a:solidFill>
                  <a:schemeClr val="tx2"/>
                </a:solidFill>
                <a:latin typeface="Cambria" pitchFamily="18" charset="0"/>
              </a:rPr>
              <a:t>Other Terms</a:t>
            </a:r>
            <a:endParaRPr lang="en-IE" sz="1800" b="1" dirty="0" smtClean="0">
              <a:solidFill>
                <a:schemeClr val="tx2"/>
              </a:solidFill>
              <a:latin typeface="Cambria" pitchFamily="18" charset="0"/>
            </a:endParaRPr>
          </a:p>
        </p:txBody>
      </p:sp>
      <p:pic>
        <p:nvPicPr>
          <p:cNvPr id="1026"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5400000">
            <a:off x="6202367" y="3959590"/>
            <a:ext cx="361461" cy="8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05322" y="3346035"/>
            <a:ext cx="955551" cy="384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Rectangle 49"/>
          <p:cNvSpPr/>
          <p:nvPr/>
        </p:nvSpPr>
        <p:spPr>
          <a:xfrm>
            <a:off x="4533617" y="2966424"/>
            <a:ext cx="3879780" cy="307777"/>
          </a:xfrm>
          <a:prstGeom prst="rect">
            <a:avLst/>
          </a:prstGeom>
        </p:spPr>
        <p:txBody>
          <a:bodyPr wrap="none">
            <a:spAutoFit/>
          </a:bodyPr>
          <a:lstStyle/>
          <a:p>
            <a:pPr algn="just"/>
            <a:r>
              <a:rPr lang="en-IE" sz="1400" dirty="0">
                <a:solidFill>
                  <a:srgbClr val="FF0000"/>
                </a:solidFill>
              </a:rPr>
              <a:t>Memcapacitor </a:t>
            </a:r>
            <a:r>
              <a:rPr lang="en-IE" sz="1400" dirty="0"/>
              <a:t>– the state controls the capacitance</a:t>
            </a:r>
          </a:p>
        </p:txBody>
      </p:sp>
      <p:sp>
        <p:nvSpPr>
          <p:cNvPr id="69" name="Rectangle 68"/>
          <p:cNvSpPr/>
          <p:nvPr/>
        </p:nvSpPr>
        <p:spPr>
          <a:xfrm>
            <a:off x="4533617" y="3859055"/>
            <a:ext cx="3764107" cy="307777"/>
          </a:xfrm>
          <a:prstGeom prst="rect">
            <a:avLst/>
          </a:prstGeom>
        </p:spPr>
        <p:txBody>
          <a:bodyPr wrap="none">
            <a:spAutoFit/>
          </a:bodyPr>
          <a:lstStyle/>
          <a:p>
            <a:pPr algn="just"/>
            <a:r>
              <a:rPr lang="en-IE" sz="1400" dirty="0">
                <a:solidFill>
                  <a:srgbClr val="FF0000"/>
                </a:solidFill>
              </a:rPr>
              <a:t>Meminductor</a:t>
            </a:r>
            <a:r>
              <a:rPr lang="en-IE" sz="1400" dirty="0"/>
              <a:t> – the state controls the inductance</a:t>
            </a:r>
          </a:p>
        </p:txBody>
      </p:sp>
      <p:pic>
        <p:nvPicPr>
          <p:cNvPr id="72" name="Picture 6" descr="C:\Users\ELEC\Dropbox\4th Year\Memristor\Matlab\GUI\images\Photoshop\Memristor Symbol.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65707" y="1518431"/>
            <a:ext cx="1098552" cy="441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03680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46"/>
            <a:ext cx="8483600" cy="3970318"/>
          </a:xfrm>
          <a:prstGeom prst="rect">
            <a:avLst/>
          </a:prstGeom>
        </p:spPr>
        <p:txBody>
          <a:bodyPr wrap="square">
            <a:spAutoFit/>
          </a:bodyPr>
          <a:lstStyle/>
          <a:p>
            <a:pPr algn="just"/>
            <a:r>
              <a:rPr lang="en-IE" sz="1200" dirty="0" smtClean="0"/>
              <a:t>The following papers were used as references throughout the Toolbox. These papers are also recommended reading for anyone interested in going beyond the material presented in this Toolbox.</a:t>
            </a:r>
          </a:p>
          <a:p>
            <a:pPr algn="just"/>
            <a:endParaRPr lang="en-IE" sz="1200" dirty="0"/>
          </a:p>
          <a:p>
            <a:pPr algn="just"/>
            <a:r>
              <a:rPr lang="en-IE" sz="1200" dirty="0" smtClean="0"/>
              <a:t>[1] </a:t>
            </a:r>
            <a:r>
              <a:rPr lang="en-US" sz="1200" dirty="0"/>
              <a:t>L. Chua, “Memristor-The missing circuit element,” </a:t>
            </a:r>
            <a:r>
              <a:rPr lang="en-US" sz="1200" i="1" dirty="0"/>
              <a:t>Circuit Theory, IEEE Transactions on</a:t>
            </a:r>
            <a:r>
              <a:rPr lang="en-US" sz="1200" dirty="0"/>
              <a:t>, vol. 18, no. 5, pp. 507–519, 1971</a:t>
            </a:r>
            <a:r>
              <a:rPr lang="en-US" sz="1200" dirty="0" smtClean="0"/>
              <a:t>.</a:t>
            </a:r>
          </a:p>
          <a:p>
            <a:pPr algn="just"/>
            <a:r>
              <a:rPr lang="en-US" sz="1200" dirty="0" smtClean="0"/>
              <a:t>[2] </a:t>
            </a:r>
            <a:r>
              <a:rPr lang="en-US" sz="1200" dirty="0"/>
              <a:t>L. O. Chua and S. M. Kang, “Memristive devices and systems,” </a:t>
            </a:r>
            <a:r>
              <a:rPr lang="en-US" sz="1200" i="1" dirty="0"/>
              <a:t>Proceedings of the IEEE</a:t>
            </a:r>
            <a:r>
              <a:rPr lang="en-US" sz="1200" dirty="0"/>
              <a:t>, vol. 64, no. 2. pp. 209–223, 1976</a:t>
            </a:r>
            <a:r>
              <a:rPr lang="en-US" sz="1200" dirty="0" smtClean="0"/>
              <a:t>.</a:t>
            </a:r>
          </a:p>
          <a:p>
            <a:pPr algn="just"/>
            <a:r>
              <a:rPr lang="en-US" sz="1200" dirty="0" smtClean="0"/>
              <a:t>[3] </a:t>
            </a:r>
            <a:r>
              <a:rPr lang="en-US" sz="1200" dirty="0"/>
              <a:t>D. B. Strukov, G. S. Snider, D. R. Stewart, and R. S. Williams, “The missing memristor found,” </a:t>
            </a:r>
            <a:r>
              <a:rPr lang="en-US" sz="1200" i="1" dirty="0"/>
              <a:t>Nature</a:t>
            </a:r>
            <a:r>
              <a:rPr lang="en-US" sz="1200" dirty="0"/>
              <a:t>, vol. 453, no. 7191, pp. 80–83, May 2008</a:t>
            </a:r>
            <a:r>
              <a:rPr lang="en-US" sz="1200" dirty="0" smtClean="0"/>
              <a:t>.</a:t>
            </a:r>
          </a:p>
          <a:p>
            <a:pPr algn="just"/>
            <a:r>
              <a:rPr lang="en-US" sz="1200" dirty="0" smtClean="0"/>
              <a:t>[4] </a:t>
            </a:r>
            <a:r>
              <a:rPr lang="en-US" sz="1200" dirty="0"/>
              <a:t>L. Chua, “Resistance switching memories are memristors,” </a:t>
            </a:r>
            <a:r>
              <a:rPr lang="en-US" sz="1200" i="1" dirty="0"/>
              <a:t>Applied Physics A</a:t>
            </a:r>
            <a:r>
              <a:rPr lang="en-US" sz="1200" dirty="0"/>
              <a:t>, vol. 102, no. 4, pp. 765–783 LA  – English, 2011</a:t>
            </a:r>
            <a:r>
              <a:rPr lang="en-US" sz="1200" dirty="0" smtClean="0"/>
              <a:t>.</a:t>
            </a:r>
          </a:p>
          <a:p>
            <a:pPr algn="just"/>
            <a:r>
              <a:rPr lang="en-US" sz="1200" dirty="0" smtClean="0"/>
              <a:t>[5] </a:t>
            </a:r>
            <a:r>
              <a:rPr lang="en-US" sz="1200" dirty="0"/>
              <a:t>L. O. Chua, “Nonlinear circuit foundations for nanodevices. I. The four-element torus,” </a:t>
            </a:r>
            <a:r>
              <a:rPr lang="en-US" sz="1200" i="1" dirty="0"/>
              <a:t>Proceedings of the IEEE</a:t>
            </a:r>
            <a:r>
              <a:rPr lang="en-US" sz="1200" dirty="0"/>
              <a:t>, vol. 91, no. 11. pp. 1830–1859, 2003.</a:t>
            </a:r>
          </a:p>
          <a:p>
            <a:pPr algn="just"/>
            <a:r>
              <a:rPr lang="en-US" sz="1200" dirty="0" smtClean="0"/>
              <a:t>[6] </a:t>
            </a:r>
            <a:r>
              <a:rPr lang="en-US" sz="1200" dirty="0"/>
              <a:t>M. Di Ventra, Y. V </a:t>
            </a:r>
            <a:r>
              <a:rPr lang="en-US" sz="1200" dirty="0" err="1"/>
              <a:t>Pershin</a:t>
            </a:r>
            <a:r>
              <a:rPr lang="en-US" sz="1200" dirty="0"/>
              <a:t>, and L. O. Chua, “Circuit Elements With Memory: Memristors, </a:t>
            </a:r>
            <a:r>
              <a:rPr lang="en-US" sz="1200" dirty="0" err="1"/>
              <a:t>Memcapacitors</a:t>
            </a:r>
            <a:r>
              <a:rPr lang="en-US" sz="1200" dirty="0"/>
              <a:t>, and </a:t>
            </a:r>
            <a:r>
              <a:rPr lang="en-US" sz="1200" dirty="0" err="1"/>
              <a:t>Meminductors</a:t>
            </a:r>
            <a:r>
              <a:rPr lang="en-US" sz="1200" dirty="0"/>
              <a:t>,” </a:t>
            </a:r>
            <a:r>
              <a:rPr lang="en-US" sz="1200" i="1" dirty="0"/>
              <a:t>Proceedings of the IEEE</a:t>
            </a:r>
            <a:r>
              <a:rPr lang="en-US" sz="1200" dirty="0"/>
              <a:t>, vol. 97, no. 10. pp. 1717–1724, 2009</a:t>
            </a:r>
            <a:r>
              <a:rPr lang="en-US" sz="1200" dirty="0" smtClean="0"/>
              <a:t>.</a:t>
            </a:r>
          </a:p>
          <a:p>
            <a:pPr algn="just"/>
            <a:r>
              <a:rPr lang="en-US" sz="1200" dirty="0" smtClean="0"/>
              <a:t>[7] </a:t>
            </a:r>
            <a:r>
              <a:rPr lang="en-IE" sz="1200" dirty="0"/>
              <a:t>Y. </a:t>
            </a:r>
            <a:r>
              <a:rPr lang="en-IE" sz="1200" dirty="0" err="1"/>
              <a:t>Ho</a:t>
            </a:r>
            <a:r>
              <a:rPr lang="en-IE" sz="1200" dirty="0"/>
              <a:t>, G. M. Huang, and P. Li, “</a:t>
            </a:r>
            <a:r>
              <a:rPr lang="en-IE" sz="1200" dirty="0" err="1"/>
              <a:t>Nonvolatile</a:t>
            </a:r>
            <a:r>
              <a:rPr lang="en-IE" sz="1200" dirty="0"/>
              <a:t> memristor memory: Device characteristics and design implications,” </a:t>
            </a:r>
            <a:r>
              <a:rPr lang="en-IE" sz="1200" i="1" dirty="0"/>
              <a:t>Computer-Aided Design - Digest of Technical Papers, 2009. ICCAD 2009. IEEE/ACM International Conference on</a:t>
            </a:r>
            <a:r>
              <a:rPr lang="en-IE" sz="1200" dirty="0"/>
              <a:t>. pp. 485–490, 2009. </a:t>
            </a:r>
            <a:endParaRPr lang="en-US" sz="1200" dirty="0" smtClean="0"/>
          </a:p>
          <a:p>
            <a:pPr algn="just"/>
            <a:r>
              <a:rPr lang="en-US" sz="1200" dirty="0" smtClean="0"/>
              <a:t>[8] </a:t>
            </a:r>
            <a:r>
              <a:rPr lang="en-US" sz="1200" dirty="0"/>
              <a:t>Y. V. </a:t>
            </a:r>
            <a:r>
              <a:rPr lang="en-US" sz="1200" dirty="0" err="1"/>
              <a:t>Pershin</a:t>
            </a:r>
            <a:r>
              <a:rPr lang="en-US" sz="1200" dirty="0"/>
              <a:t> and M. Di Ventra, “Experimental demonstration of associative memory with memristive neural networks,” </a:t>
            </a:r>
            <a:r>
              <a:rPr lang="en-US" sz="1200" i="1" dirty="0"/>
              <a:t>Neural networks</a:t>
            </a:r>
            <a:r>
              <a:rPr lang="en-US" sz="1200" dirty="0"/>
              <a:t>, vol. 23, no. 7, pp. 881–886, 2009.</a:t>
            </a:r>
            <a:endParaRPr lang="en-US" sz="1200" dirty="0" smtClean="0"/>
          </a:p>
          <a:p>
            <a:pPr algn="just"/>
            <a:r>
              <a:rPr lang="en-US" sz="1200" dirty="0" smtClean="0"/>
              <a:t>[9] </a:t>
            </a:r>
            <a:r>
              <a:rPr lang="en-US" sz="1200" dirty="0"/>
              <a:t>F. Corinto and A. Ascoli, “A Boundary Condition-Based Approach to the Modeling of Memristor Nanostructures,” </a:t>
            </a:r>
            <a:r>
              <a:rPr lang="en-US" sz="1200" i="1" dirty="0"/>
              <a:t>Circuits and Systems I: Regular Papers, IEEE Transactions on</a:t>
            </a:r>
            <a:r>
              <a:rPr lang="en-US" sz="1200" dirty="0"/>
              <a:t>, vol. 59, no. 11. pp. 2713–2726, 2012</a:t>
            </a:r>
            <a:r>
              <a:rPr lang="en-US" sz="1200" dirty="0" smtClean="0"/>
              <a:t>.</a:t>
            </a:r>
          </a:p>
          <a:p>
            <a:pPr algn="just"/>
            <a:r>
              <a:rPr lang="en-US" sz="1200" dirty="0" smtClean="0"/>
              <a:t>[10</a:t>
            </a:r>
            <a:r>
              <a:rPr lang="en-US" sz="1200" dirty="0"/>
              <a:t>] A. </a:t>
            </a:r>
            <a:r>
              <a:rPr lang="en-US" sz="1200" dirty="0" err="1"/>
              <a:t>Talukdar</a:t>
            </a:r>
            <a:r>
              <a:rPr lang="en-US" sz="1200" dirty="0"/>
              <a:t>, A. G. </a:t>
            </a:r>
            <a:r>
              <a:rPr lang="en-US" sz="1200" dirty="0" err="1"/>
              <a:t>Radwan</a:t>
            </a:r>
            <a:r>
              <a:rPr lang="en-US" sz="1200" dirty="0"/>
              <a:t>, and K. N. </a:t>
            </a:r>
            <a:r>
              <a:rPr lang="en-US" sz="1200" dirty="0" err="1"/>
              <a:t>Salama</a:t>
            </a:r>
            <a:r>
              <a:rPr lang="en-US" sz="1200" dirty="0"/>
              <a:t>, “A memristor-based third-order oscillator: beyond oscillation,” Applied </a:t>
            </a:r>
            <a:r>
              <a:rPr lang="en-US" sz="1200" dirty="0" err="1"/>
              <a:t>Nanoscience</a:t>
            </a:r>
            <a:r>
              <a:rPr lang="en-US" sz="1200" dirty="0"/>
              <a:t>, vol. 1, no. 3, pp. 143–145, 2011</a:t>
            </a:r>
            <a:r>
              <a:rPr lang="en-US" sz="1200" dirty="0" smtClean="0"/>
              <a:t>.</a:t>
            </a:r>
          </a:p>
          <a:p>
            <a:pPr algn="just"/>
            <a:endParaRPr lang="en-IE" sz="1200" dirty="0"/>
          </a:p>
        </p:txBody>
      </p:sp>
    </p:spTree>
    <p:extLst>
      <p:ext uri="{BB962C8B-B14F-4D97-AF65-F5344CB8AC3E}">
        <p14:creationId xmlns:p14="http://schemas.microsoft.com/office/powerpoint/2010/main" val="1244487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Rectangle 5"/>
              <p:cNvSpPr/>
              <p:nvPr/>
            </p:nvSpPr>
            <p:spPr>
              <a:xfrm>
                <a:off x="0" y="1846"/>
                <a:ext cx="8483600" cy="4801314"/>
              </a:xfrm>
              <a:prstGeom prst="rect">
                <a:avLst/>
              </a:prstGeom>
            </p:spPr>
            <p:txBody>
              <a:bodyPr wrap="square">
                <a:spAutoFit/>
              </a:bodyPr>
              <a:lstStyle/>
              <a:p>
                <a:pPr algn="just"/>
                <a:r>
                  <a:rPr lang="en-IE" sz="1200" dirty="0" smtClean="0"/>
                  <a:t>The memristor has many exciting and promising new applications. </a:t>
                </a:r>
                <a:r>
                  <a:rPr lang="en-IE" sz="1200" dirty="0"/>
                  <a:t>Researchers are developing </a:t>
                </a:r>
                <a:r>
                  <a:rPr lang="en-IE" sz="1200" dirty="0" smtClean="0"/>
                  <a:t>neuromorphic memristor </a:t>
                </a:r>
                <a:r>
                  <a:rPr lang="en-IE" sz="1200" dirty="0"/>
                  <a:t>circuits, which model the brain and are able to learn. The memristor is also being used in next generation computer memory, which is not only dense, fast and non-volatile, but also is able to carry out logic operations</a:t>
                </a:r>
                <a:r>
                  <a:rPr lang="en-IE" sz="1200" dirty="0" smtClean="0"/>
                  <a:t>. Another promising application is in Analogue Programmable Circuits. An investigation of the following applications is presented in this toolbox:</a:t>
                </a:r>
              </a:p>
              <a:p>
                <a:pPr marL="228600" indent="-228600">
                  <a:buFont typeface="+mj-lt"/>
                  <a:buAutoNum type="arabicPeriod"/>
                </a:pPr>
                <a:r>
                  <a:rPr lang="en-IE" sz="1400" b="1" dirty="0" smtClean="0">
                    <a:solidFill>
                      <a:schemeClr val="accent1"/>
                    </a:solidFill>
                    <a:latin typeface="Cambria" pitchFamily="18" charset="0"/>
                  </a:rPr>
                  <a:t>Memory Circuits</a:t>
                </a:r>
              </a:p>
              <a:p>
                <a:pPr marL="571549" lvl="1" indent="-228600">
                  <a:buFont typeface="Arial" pitchFamily="34" charset="0"/>
                  <a:buChar char="•"/>
                </a:pPr>
                <a:r>
                  <a:rPr lang="en-IE" sz="1200" dirty="0" smtClean="0"/>
                  <a:t>Memristors are being used in circuits to create a new memory which is:</a:t>
                </a:r>
              </a:p>
              <a:p>
                <a:pPr marL="914496" lvl="2" indent="-228600">
                  <a:buFont typeface="Arial" pitchFamily="34" charset="0"/>
                  <a:buChar char="•"/>
                </a:pPr>
                <a:r>
                  <a:rPr lang="en-IE" sz="1200" dirty="0" smtClean="0"/>
                  <a:t>Non-Volatile (retains its state while turned off)</a:t>
                </a:r>
                <a:endParaRPr lang="en-IE" sz="1200" dirty="0"/>
              </a:p>
              <a:p>
                <a:pPr marL="914496" lvl="2" indent="-228600">
                  <a:buFont typeface="Arial" pitchFamily="34" charset="0"/>
                  <a:buChar char="•"/>
                </a:pPr>
                <a:r>
                  <a:rPr lang="en-IE" sz="1200" dirty="0"/>
                  <a:t>High </a:t>
                </a:r>
                <a:r>
                  <a:rPr lang="en-IE" sz="1200" dirty="0" smtClean="0"/>
                  <a:t>Speed (as fast as SRAM)</a:t>
                </a:r>
                <a:endParaRPr lang="en-IE" sz="1200" dirty="0"/>
              </a:p>
              <a:p>
                <a:pPr marL="914496" lvl="2" indent="-228600">
                  <a:buFont typeface="Arial" pitchFamily="34" charset="0"/>
                  <a:buChar char="•"/>
                </a:pPr>
                <a:r>
                  <a:rPr lang="en-IE" sz="1200" dirty="0" smtClean="0"/>
                  <a:t>Dense (</a:t>
                </a:r>
                <a14:m>
                  <m:oMath xmlns:m="http://schemas.openxmlformats.org/officeDocument/2006/math">
                    <m:r>
                      <a:rPr lang="en-IE" sz="1200" i="1">
                        <a:latin typeface="Cambria Math"/>
                      </a:rPr>
                      <m:t>466</m:t>
                    </m:r>
                    <m:r>
                      <a:rPr lang="en-IE" sz="1200" i="1">
                        <a:latin typeface="Cambria Math"/>
                      </a:rPr>
                      <m:t>𝐺𝐵</m:t>
                    </m:r>
                    <m:r>
                      <a:rPr lang="en-IE" sz="1200" i="1">
                        <a:latin typeface="Cambria Math"/>
                      </a:rPr>
                      <m:t>/</m:t>
                    </m:r>
                    <m:r>
                      <a:rPr lang="en-IE" sz="1200" i="1">
                        <a:latin typeface="Cambria Math"/>
                      </a:rPr>
                      <m:t>𝑐</m:t>
                    </m:r>
                    <m:sSup>
                      <m:sSupPr>
                        <m:ctrlPr>
                          <a:rPr lang="en-IE" sz="1200" i="1">
                            <a:latin typeface="Cambria Math"/>
                          </a:rPr>
                        </m:ctrlPr>
                      </m:sSupPr>
                      <m:e>
                        <m:r>
                          <a:rPr lang="en-IE" sz="1200" i="1">
                            <a:latin typeface="Cambria Math"/>
                          </a:rPr>
                          <m:t>𝑚</m:t>
                        </m:r>
                      </m:e>
                      <m:sup>
                        <m:r>
                          <a:rPr lang="en-IE" sz="1200" i="1">
                            <a:latin typeface="Cambria Math"/>
                          </a:rPr>
                          <m:t>2</m:t>
                        </m:r>
                      </m:sup>
                    </m:sSup>
                    <m:r>
                      <a:rPr lang="en-IE" sz="1200" i="1">
                        <a:latin typeface="Cambria Math"/>
                      </a:rPr>
                      <m:t> </m:t>
                    </m:r>
                  </m:oMath>
                </a14:m>
                <a:r>
                  <a:rPr lang="en-IE" sz="1200" dirty="0" smtClean="0"/>
                  <a:t> vs. </a:t>
                </a:r>
                <a14:m>
                  <m:oMath xmlns:m="http://schemas.openxmlformats.org/officeDocument/2006/math">
                    <m:r>
                      <a:rPr lang="en-IE" sz="1200" i="1">
                        <a:latin typeface="Cambria Math"/>
                      </a:rPr>
                      <m:t>46</m:t>
                    </m:r>
                    <m:r>
                      <a:rPr lang="en-IE" sz="1200" i="1">
                        <a:latin typeface="Cambria Math"/>
                      </a:rPr>
                      <m:t>𝐺𝐵</m:t>
                    </m:r>
                    <m:r>
                      <a:rPr lang="en-IE" sz="1200" i="1">
                        <a:latin typeface="Cambria Math"/>
                      </a:rPr>
                      <m:t>/</m:t>
                    </m:r>
                    <m:r>
                      <a:rPr lang="en-IE" sz="1200" i="1">
                        <a:latin typeface="Cambria Math"/>
                      </a:rPr>
                      <m:t>𝑐</m:t>
                    </m:r>
                    <m:sSup>
                      <m:sSupPr>
                        <m:ctrlPr>
                          <a:rPr lang="en-IE" sz="1200" i="1">
                            <a:latin typeface="Cambria Math"/>
                          </a:rPr>
                        </m:ctrlPr>
                      </m:sSupPr>
                      <m:e>
                        <m:r>
                          <a:rPr lang="en-IE" sz="1200" i="1">
                            <a:latin typeface="Cambria Math"/>
                          </a:rPr>
                          <m:t>𝑚</m:t>
                        </m:r>
                      </m:e>
                      <m:sup>
                        <m:r>
                          <a:rPr lang="en-IE" sz="1200" i="1">
                            <a:latin typeface="Cambria Math"/>
                          </a:rPr>
                          <m:t>2</m:t>
                        </m:r>
                      </m:sup>
                    </m:sSup>
                  </m:oMath>
                </a14:m>
                <a:r>
                  <a:rPr lang="en-IE" sz="1200" dirty="0" smtClean="0"/>
                  <a:t> in DRAM.</a:t>
                </a:r>
              </a:p>
              <a:p>
                <a:pPr marL="571549" lvl="1" indent="-228600">
                  <a:buFont typeface="Arial" pitchFamily="34" charset="0"/>
                  <a:buChar char="•"/>
                </a:pPr>
                <a:r>
                  <a:rPr lang="en-IE" sz="1200" dirty="0" smtClean="0"/>
                  <a:t>In </a:t>
                </a:r>
                <a:r>
                  <a:rPr lang="en-IE" sz="1200" dirty="0"/>
                  <a:t>this way memristors could potentially replace the dynamic random access memory (DRAM) </a:t>
                </a:r>
                <a:endParaRPr lang="en-IE" sz="1200" dirty="0" smtClean="0"/>
              </a:p>
              <a:p>
                <a:pPr lvl="1"/>
                <a:r>
                  <a:rPr lang="en-IE" sz="1200" dirty="0"/>
                  <a:t>	</a:t>
                </a:r>
                <a:r>
                  <a:rPr lang="en-IE" sz="1200" dirty="0" smtClean="0"/>
                  <a:t>currently used </a:t>
                </a:r>
                <a:r>
                  <a:rPr lang="en-IE" sz="1200" dirty="0"/>
                  <a:t>in computers</a:t>
                </a:r>
                <a:r>
                  <a:rPr lang="en-IE" sz="1200" dirty="0" smtClean="0"/>
                  <a:t>.</a:t>
                </a:r>
                <a:endParaRPr lang="en-IE" sz="1200" dirty="0"/>
              </a:p>
              <a:p>
                <a:pPr marL="228600" indent="-228600">
                  <a:buFont typeface="+mj-lt"/>
                  <a:buAutoNum type="arabicPeriod"/>
                </a:pPr>
                <a:r>
                  <a:rPr lang="en-IE" sz="1400" b="1" dirty="0">
                    <a:solidFill>
                      <a:schemeClr val="accent1"/>
                    </a:solidFill>
                    <a:latin typeface="Cambria" pitchFamily="18" charset="0"/>
                  </a:rPr>
                  <a:t>Neuromorphic Engineering</a:t>
                </a:r>
              </a:p>
              <a:p>
                <a:pPr marL="571549" lvl="1" indent="-228600" algn="just">
                  <a:buFont typeface="Arial" pitchFamily="34" charset="0"/>
                  <a:buChar char="•"/>
                </a:pPr>
                <a:r>
                  <a:rPr lang="en-IE" sz="1200" dirty="0" smtClean="0"/>
                  <a:t>A circuit which can act and learn like the brain can be made possible with memristors:</a:t>
                </a:r>
              </a:p>
              <a:p>
                <a:pPr marL="914496" lvl="2" indent="-228600" algn="just">
                  <a:buFont typeface="Arial" pitchFamily="34" charset="0"/>
                  <a:buChar char="•"/>
                </a:pPr>
                <a:r>
                  <a:rPr lang="en-IE" sz="1200" dirty="0" smtClean="0"/>
                  <a:t>Memristors can mimic the behaviour of a synapse in the brain</a:t>
                </a:r>
              </a:p>
              <a:p>
                <a:pPr marL="914496" lvl="2" indent="-228600" algn="just">
                  <a:buFont typeface="Arial" pitchFamily="34" charset="0"/>
                  <a:buChar char="•"/>
                </a:pPr>
                <a:r>
                  <a:rPr lang="en-IE" sz="1200" dirty="0" smtClean="0"/>
                  <a:t>Transistors can mimic the neurons</a:t>
                </a:r>
              </a:p>
              <a:p>
                <a:pPr marL="914496" lvl="2" indent="-228600" algn="just">
                  <a:buFont typeface="Arial" pitchFamily="34" charset="0"/>
                  <a:buChar char="•"/>
                </a:pPr>
                <a:r>
                  <a:rPr lang="en-IE" sz="1200" dirty="0" smtClean="0"/>
                  <a:t>Crossbars can mimic the axons</a:t>
                </a:r>
              </a:p>
              <a:p>
                <a:pPr marL="571549" lvl="1" indent="-228600" algn="just">
                  <a:buFont typeface="Arial" pitchFamily="34" charset="0"/>
                  <a:buChar char="•"/>
                </a:pPr>
                <a:r>
                  <a:rPr lang="en-IE" sz="1200" dirty="0" smtClean="0"/>
                  <a:t>Repetitive </a:t>
                </a:r>
                <a:r>
                  <a:rPr lang="en-IE" sz="1200" dirty="0"/>
                  <a:t>actions reinforce memory in the brain, likewise the memristors can be “taught” by using periodic pulses to change the memristance state bit by bit.</a:t>
                </a:r>
              </a:p>
              <a:p>
                <a:pPr marL="228600" indent="-228600">
                  <a:buFont typeface="+mj-lt"/>
                  <a:buAutoNum type="arabicPeriod"/>
                </a:pPr>
                <a:r>
                  <a:rPr lang="en-IE" sz="1400" b="1" dirty="0">
                    <a:solidFill>
                      <a:schemeClr val="accent1"/>
                    </a:solidFill>
                    <a:latin typeface="Cambria" pitchFamily="18" charset="0"/>
                  </a:rPr>
                  <a:t>Programmable </a:t>
                </a:r>
                <a:r>
                  <a:rPr lang="en-IE" sz="1400" b="1" dirty="0" smtClean="0">
                    <a:solidFill>
                      <a:schemeClr val="accent1"/>
                    </a:solidFill>
                    <a:latin typeface="Cambria" pitchFamily="18" charset="0"/>
                  </a:rPr>
                  <a:t>Circuits</a:t>
                </a:r>
              </a:p>
              <a:p>
                <a:pPr marL="571549" lvl="1" indent="-228600">
                  <a:buFont typeface="Arial" pitchFamily="34" charset="0"/>
                  <a:buChar char="•"/>
                </a:pPr>
                <a:r>
                  <a:rPr lang="en-IE" sz="1200" dirty="0" smtClean="0"/>
                  <a:t>The memristor enables many new effects in circuits. These effects are explored and expanded upon in this section. Novel circuits such as a non-inverting amplifier and chaotic oscillator are presented.</a:t>
                </a:r>
              </a:p>
              <a:p>
                <a:pPr marL="571549" lvl="1" indent="-228600">
                  <a:buFont typeface="Arial" pitchFamily="34" charset="0"/>
                  <a:buChar char="•"/>
                </a:pPr>
                <a:endParaRPr lang="en-IE" sz="1200" dirty="0" smtClean="0"/>
              </a:p>
              <a:p>
                <a:pPr algn="just"/>
                <a:r>
                  <a:rPr lang="en-IE" sz="1200" dirty="0" smtClean="0"/>
                  <a:t>There </a:t>
                </a:r>
                <a:r>
                  <a:rPr lang="en-IE" sz="1200" dirty="0"/>
                  <a:t>are many other potential applications, which are not explored here. These include, but are not limited to, chaotic circuits, maze solving, sensing schemes, power management and information security, analogue computing, programmable analogue ICs, artificial biological </a:t>
                </a:r>
                <a:r>
                  <a:rPr lang="en-IE" sz="1200" dirty="0" smtClean="0"/>
                  <a:t>systems, </a:t>
                </a:r>
                <a:r>
                  <a:rPr lang="en-IE" sz="1200" dirty="0"/>
                  <a:t>reconfigurable </a:t>
                </a:r>
                <a:r>
                  <a:rPr lang="en-IE" sz="1200" dirty="0" smtClean="0"/>
                  <a:t>nanoelectronics, fast computations, and control systems .</a:t>
                </a:r>
                <a:endParaRPr lang="en-IE" sz="1200" dirty="0"/>
              </a:p>
            </p:txBody>
          </p:sp>
        </mc:Choice>
        <mc:Fallback xmlns="">
          <p:sp>
            <p:nvSpPr>
              <p:cNvPr id="6" name="Rectangle 5"/>
              <p:cNvSpPr>
                <a:spLocks noRot="1" noChangeAspect="1" noMove="1" noResize="1" noEditPoints="1" noAdjustHandles="1" noChangeArrowheads="1" noChangeShapeType="1" noTextEdit="1"/>
              </p:cNvSpPr>
              <p:nvPr/>
            </p:nvSpPr>
            <p:spPr>
              <a:xfrm>
                <a:off x="0" y="1846"/>
                <a:ext cx="8483600" cy="4801314"/>
              </a:xfrm>
              <a:prstGeom prst="rect">
                <a:avLst/>
              </a:prstGeom>
              <a:blipFill rotWithShape="1">
                <a:blip r:embed="rId3"/>
                <a:stretch>
                  <a:fillRect l="-144"/>
                </a:stretch>
              </a:blipFill>
            </p:spPr>
            <p:txBody>
              <a:bodyPr/>
              <a:lstStyle/>
              <a:p>
                <a:r>
                  <a:rPr lang="en-GB">
                    <a:noFill/>
                  </a:rPr>
                  <a:t> </a:t>
                </a:r>
              </a:p>
            </p:txBody>
          </p:sp>
        </mc:Fallback>
      </mc:AlternateContent>
      <p:grpSp>
        <p:nvGrpSpPr>
          <p:cNvPr id="7" name="Group 6"/>
          <p:cNvGrpSpPr/>
          <p:nvPr/>
        </p:nvGrpSpPr>
        <p:grpSpPr>
          <a:xfrm>
            <a:off x="6834088" y="636639"/>
            <a:ext cx="1577506" cy="2349140"/>
            <a:chOff x="-726753" y="2015059"/>
            <a:chExt cx="1577506" cy="2349140"/>
          </a:xfrm>
        </p:grpSpPr>
        <p:pic>
          <p:nvPicPr>
            <p:cNvPr id="8" name="Picture 7" descr="E:\Ray\My Dropbox\UCD\4th Year\Memristor\Interim Report\Crossba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4745" y="2015059"/>
              <a:ext cx="1392293" cy="1486312"/>
            </a:xfrm>
            <a:prstGeom prst="rect">
              <a:avLst/>
            </a:prstGeom>
            <a:noFill/>
            <a:ln>
              <a:noFill/>
            </a:ln>
          </p:spPr>
        </p:pic>
        <p:sp>
          <p:nvSpPr>
            <p:cNvPr id="9" name="Rectangle 8"/>
            <p:cNvSpPr/>
            <p:nvPr/>
          </p:nvSpPr>
          <p:spPr>
            <a:xfrm>
              <a:off x="-726753" y="3502425"/>
              <a:ext cx="1577506" cy="861774"/>
            </a:xfrm>
            <a:prstGeom prst="rect">
              <a:avLst/>
            </a:prstGeom>
          </p:spPr>
          <p:txBody>
            <a:bodyPr wrap="square">
              <a:spAutoFit/>
            </a:bodyPr>
            <a:lstStyle/>
            <a:p>
              <a:pPr algn="ctr"/>
              <a:r>
                <a:rPr lang="en-IE" sz="1000" b="1" dirty="0" smtClean="0">
                  <a:solidFill>
                    <a:schemeClr val="accent1"/>
                  </a:solidFill>
                </a:rPr>
                <a:t>The HP memristor’s structure on a crossbar architecture, as viewed on a scanning tunnelling microscope [3] </a:t>
              </a:r>
              <a:endParaRPr lang="en-IE" sz="1000" b="1" dirty="0">
                <a:solidFill>
                  <a:schemeClr val="accent1"/>
                </a:solidFill>
              </a:endParaRPr>
            </a:p>
          </p:txBody>
        </p:sp>
      </p:grpSp>
    </p:spTree>
    <p:extLst>
      <p:ext uri="{BB962C8B-B14F-4D97-AF65-F5344CB8AC3E}">
        <p14:creationId xmlns:p14="http://schemas.microsoft.com/office/powerpoint/2010/main" val="2448407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8168"/>
          <a:stretch/>
        </p:blipFill>
        <p:spPr>
          <a:xfrm>
            <a:off x="4675088" y="1255811"/>
            <a:ext cx="3810000" cy="1725613"/>
          </a:xfrm>
          <a:prstGeom prst="rect">
            <a:avLst/>
          </a:prstGeom>
        </p:spPr>
      </p:pic>
      <p:sp>
        <p:nvSpPr>
          <p:cNvPr id="2" name="Content Placeholder 5"/>
          <p:cNvSpPr txBox="1">
            <a:spLocks/>
          </p:cNvSpPr>
          <p:nvPr/>
        </p:nvSpPr>
        <p:spPr>
          <a:xfrm>
            <a:off x="209352" y="246410"/>
            <a:ext cx="4680520" cy="3744416"/>
          </a:xfrm>
          <a:prstGeom prst="rect">
            <a:avLst/>
          </a:prstGeom>
        </p:spPr>
        <p:txBody>
          <a:bodyPr/>
          <a:lst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ctr">
              <a:buNone/>
            </a:pPr>
            <a:r>
              <a:rPr lang="en-US" sz="1150" u="sng" dirty="0" err="1" smtClean="0"/>
              <a:t>Neuromorphic</a:t>
            </a:r>
            <a:r>
              <a:rPr lang="en-US" sz="1150" u="sng" dirty="0" smtClean="0"/>
              <a:t>  Engineering  </a:t>
            </a:r>
          </a:p>
          <a:p>
            <a:pPr marL="0" indent="0" algn="just">
              <a:buNone/>
            </a:pPr>
            <a:r>
              <a:rPr lang="en-US" sz="1150" dirty="0" smtClean="0"/>
              <a:t>In the nervous system a synapse is the connection between the axon of one neuron or nerve and the cell body of another nerve or neuron. This connection carries electrical and chemical signals. </a:t>
            </a:r>
          </a:p>
          <a:p>
            <a:pPr marL="0" indent="0" algn="just">
              <a:buNone/>
            </a:pPr>
            <a:r>
              <a:rPr lang="en-US" sz="1150" dirty="0" smtClean="0"/>
              <a:t>An artificial synapse needs to remember its state and it needs to be able to easily change it’s state.</a:t>
            </a:r>
          </a:p>
          <a:p>
            <a:pPr marL="0" indent="0" algn="just">
              <a:buNone/>
            </a:pPr>
            <a:r>
              <a:rPr lang="en-US" sz="1150" dirty="0" smtClean="0"/>
              <a:t>It has been shown in [experimental demo] that a memristor can successfully emulate a synapse in a neural network.</a:t>
            </a:r>
          </a:p>
          <a:p>
            <a:pPr marL="0" indent="0" algn="just">
              <a:buNone/>
            </a:pPr>
            <a:r>
              <a:rPr lang="en-US" sz="1150" dirty="0" smtClean="0"/>
              <a:t>The artificial network showing associative memory is used to show the memristor acting as a synapse. Associative memory is the ability to associate different memories with the same fact or event. Arguably the most famous example of this are the experiments conducted on dogs by Pavlov where salivation of the dog’s mouth is set by the sight of food. Then if the sight of food is accompanied by a sound such as a buzzer over time the dog learns to associate the sound to the food and salivation can be triggered by the sound alone. </a:t>
            </a:r>
          </a:p>
          <a:p>
            <a:pPr marL="0" indent="0" algn="just">
              <a:buNone/>
            </a:pPr>
            <a:r>
              <a:rPr lang="en-US" sz="1150" dirty="0" smtClean="0"/>
              <a:t>The neural network showing this behavior is shown in figure(1) where we consider the three neurons N1,N2 and N3 coupled by two memristive synapses S1, and S2</a:t>
            </a:r>
          </a:p>
          <a:p>
            <a:pPr marL="0" indent="0" algn="just">
              <a:buNone/>
            </a:pPr>
            <a:endParaRPr lang="en-US" sz="1100" dirty="0" smtClean="0"/>
          </a:p>
        </p:txBody>
      </p:sp>
      <p:sp>
        <p:nvSpPr>
          <p:cNvPr id="8" name="Footer Placeholder 7"/>
          <p:cNvSpPr>
            <a:spLocks noGrp="1"/>
          </p:cNvSpPr>
          <p:nvPr>
            <p:ph type="ftr" sz="quarter" idx="11"/>
          </p:nvPr>
        </p:nvSpPr>
        <p:spPr/>
        <p:txBody>
          <a:bodyPr/>
          <a:lstStyle/>
          <a:p>
            <a:r>
              <a:rPr lang="en-GB" dirty="0" smtClean="0"/>
              <a:t>All figures and text adapted from [experimental demo]</a:t>
            </a:r>
            <a:endParaRPr lang="en-IE" dirty="0"/>
          </a:p>
        </p:txBody>
      </p:sp>
    </p:spTree>
    <p:extLst>
      <p:ext uri="{BB962C8B-B14F-4D97-AF65-F5344CB8AC3E}">
        <p14:creationId xmlns:p14="http://schemas.microsoft.com/office/powerpoint/2010/main" val="3564309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334070" y="2190626"/>
                <a:ext cx="5904656" cy="1844159"/>
              </a:xfrm>
              <a:prstGeom prst="rect">
                <a:avLst/>
              </a:prstGeom>
              <a:noFill/>
            </p:spPr>
            <p:txBody>
              <a:bodyPr wrap="square" rtlCol="0">
                <a:spAutoFit/>
              </a:bodyPr>
              <a:lstStyle/>
              <a:p>
                <a:pPr algn="just"/>
                <a:r>
                  <a:rPr lang="en-GB" sz="1150" dirty="0" smtClean="0"/>
                  <a:t>The memristor used to emulate the synapse is described by the equations </a:t>
                </a:r>
              </a:p>
              <a:p>
                <a:pPr algn="just"/>
                <a14:m>
                  <m:oMathPara xmlns:m="http://schemas.openxmlformats.org/officeDocument/2006/math">
                    <m:oMathParaPr>
                      <m:jc m:val="centerGroup"/>
                    </m:oMathParaPr>
                    <m:oMath xmlns:m="http://schemas.openxmlformats.org/officeDocument/2006/math">
                      <m:f>
                        <m:fPr>
                          <m:ctrlPr>
                            <a:rPr lang="en-GB" sz="1150" b="0" i="1" smtClean="0">
                              <a:latin typeface="Cambria Math"/>
                            </a:rPr>
                          </m:ctrlPr>
                        </m:fPr>
                        <m:num>
                          <m:r>
                            <a:rPr lang="en-GB" sz="1150" b="0" i="1" smtClean="0">
                              <a:latin typeface="Cambria Math"/>
                            </a:rPr>
                            <m:t>𝑑𝑥</m:t>
                          </m:r>
                        </m:num>
                        <m:den>
                          <m:r>
                            <a:rPr lang="en-GB" sz="1150" b="0" i="1" smtClean="0">
                              <a:latin typeface="Cambria Math"/>
                            </a:rPr>
                            <m:t>𝑑𝑡</m:t>
                          </m:r>
                        </m:den>
                      </m:f>
                      <m:r>
                        <a:rPr lang="en-GB" sz="1150" b="0" i="1" smtClean="0">
                          <a:latin typeface="Cambria Math"/>
                        </a:rPr>
                        <m:t>=(</m:t>
                      </m:r>
                      <m:r>
                        <m:rPr>
                          <m:sty m:val="p"/>
                        </m:rPr>
                        <a:rPr lang="el-GR" sz="1150" b="0" i="1" smtClean="0">
                          <a:latin typeface="Cambria Math"/>
                        </a:rPr>
                        <m:t>β</m:t>
                      </m:r>
                      <m:sSub>
                        <m:sSubPr>
                          <m:ctrlPr>
                            <a:rPr lang="en-GB" sz="1150" b="0" i="1" smtClean="0">
                              <a:latin typeface="Cambria Math"/>
                            </a:rPr>
                          </m:ctrlPr>
                        </m:sSubPr>
                        <m:e>
                          <m:r>
                            <a:rPr lang="en-GB" sz="1150" b="0" i="1" smtClean="0">
                              <a:latin typeface="Cambria Math"/>
                            </a:rPr>
                            <m:t>𝑉</m:t>
                          </m:r>
                        </m:e>
                        <m:sub>
                          <m:r>
                            <a:rPr lang="en-GB" sz="1150" b="0" i="1" smtClean="0">
                              <a:latin typeface="Cambria Math"/>
                            </a:rPr>
                            <m:t>𝑀</m:t>
                          </m:r>
                        </m:sub>
                      </m:sSub>
                      <m:r>
                        <a:rPr lang="en-GB" sz="1150" b="0" i="1" smtClean="0">
                          <a:latin typeface="Cambria Math"/>
                        </a:rPr>
                        <m:t>+0.5</m:t>
                      </m:r>
                      <m:d>
                        <m:dPr>
                          <m:ctrlPr>
                            <a:rPr lang="en-GB" sz="1150" b="0" i="1" smtClean="0">
                              <a:latin typeface="Cambria Math"/>
                            </a:rPr>
                          </m:ctrlPr>
                        </m:dPr>
                        <m:e>
                          <m:r>
                            <a:rPr lang="en-GB" sz="1150" b="0" i="1" smtClean="0">
                              <a:latin typeface="Cambria Math"/>
                              <a:ea typeface="Cambria Math"/>
                            </a:rPr>
                            <m:t>𝛼</m:t>
                          </m:r>
                          <m:r>
                            <a:rPr lang="en-GB" sz="1150" b="0" i="1" smtClean="0">
                              <a:latin typeface="Cambria Math"/>
                              <a:ea typeface="Cambria Math"/>
                            </a:rPr>
                            <m:t> − </m:t>
                          </m:r>
                          <m:r>
                            <a:rPr lang="en-GB" sz="1150" b="0" i="1" smtClean="0">
                              <a:latin typeface="Cambria Math"/>
                              <a:ea typeface="Cambria Math"/>
                            </a:rPr>
                            <m:t>𝛽</m:t>
                          </m:r>
                        </m:e>
                      </m:d>
                      <m:d>
                        <m:dPr>
                          <m:begChr m:val="["/>
                          <m:endChr m:val="]"/>
                          <m:ctrlPr>
                            <a:rPr lang="en-GB" sz="1150" b="0" i="1" smtClean="0">
                              <a:latin typeface="Cambria Math"/>
                              <a:ea typeface="Cambria Math"/>
                            </a:rPr>
                          </m:ctrlPr>
                        </m:dPr>
                        <m:e>
                          <m:d>
                            <m:dPr>
                              <m:begChr m:val="|"/>
                              <m:endChr m:val="|"/>
                              <m:ctrlPr>
                                <a:rPr lang="en-GB" sz="1150" b="0" i="1" smtClean="0">
                                  <a:latin typeface="Cambria Math"/>
                                  <a:ea typeface="Cambria Math"/>
                                </a:rPr>
                              </m:ctrlPr>
                            </m:dPr>
                            <m:e>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𝑀</m:t>
                                  </m:r>
                                </m:sub>
                              </m:sSub>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𝑇</m:t>
                                  </m:r>
                                </m:sub>
                              </m:sSub>
                            </m:e>
                          </m:d>
                          <m:r>
                            <a:rPr lang="en-GB" sz="1150" b="0" i="1" smtClean="0">
                              <a:latin typeface="Cambria Math"/>
                              <a:ea typeface="Cambria Math"/>
                            </a:rPr>
                            <m:t>−</m:t>
                          </m:r>
                          <m:d>
                            <m:dPr>
                              <m:begChr m:val="|"/>
                              <m:endChr m:val="|"/>
                              <m:ctrlPr>
                                <a:rPr lang="en-GB" sz="1150" i="1">
                                  <a:latin typeface="Cambria Math"/>
                                  <a:ea typeface="Cambria Math"/>
                                </a:rPr>
                              </m:ctrlPr>
                            </m:dPr>
                            <m:e>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𝑀</m:t>
                                  </m:r>
                                </m:sub>
                              </m:sSub>
                              <m:r>
                                <a:rPr lang="en-GB" sz="1150" i="1">
                                  <a:latin typeface="Cambria Math"/>
                                  <a:ea typeface="Cambria Math"/>
                                </a:rPr>
                                <m:t>+</m:t>
                              </m:r>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𝑇</m:t>
                                  </m:r>
                                </m:sub>
                              </m:sSub>
                            </m:e>
                          </m:d>
                        </m:e>
                      </m:d>
                      <m:r>
                        <a:rPr lang="en-GB" sz="1150" b="0" i="1" smtClean="0">
                          <a:latin typeface="Cambria Math"/>
                          <a:ea typeface="Cambria Math"/>
                        </a:rPr>
                        <m:t>)((</m:t>
                      </m:r>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m:t>
                          </m:r>
                          <m:r>
                            <a:rPr lang="en-GB" sz="1150" b="0" i="1" smtClean="0">
                              <a:latin typeface="Cambria Math"/>
                              <a:ea typeface="Cambria Math"/>
                            </a:rPr>
                            <m:t>𝑉</m:t>
                          </m:r>
                        </m:e>
                      </m:d>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𝑥</m:t>
                          </m:r>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𝑅</m:t>
                              </m:r>
                            </m:e>
                            <m:sub>
                              <m:r>
                                <a:rPr lang="en-GB" sz="1150" b="0" i="1" smtClean="0">
                                  <a:latin typeface="Cambria Math"/>
                                  <a:ea typeface="Cambria Math"/>
                                </a:rPr>
                                <m:t>1</m:t>
                              </m:r>
                            </m:sub>
                          </m:sSub>
                        </m:e>
                      </m:d>
                      <m:r>
                        <a:rPr lang="en-GB" sz="1150" b="0" i="1" smtClean="0">
                          <a:latin typeface="Cambria Math"/>
                          <a:ea typeface="Cambria Math"/>
                        </a:rPr>
                        <m:t>+</m:t>
                      </m:r>
                      <m:r>
                        <a:rPr lang="en-GB" sz="1150" i="1">
                          <a:latin typeface="Cambria Math"/>
                          <a:ea typeface="Cambria Math"/>
                        </a:rPr>
                        <m:t>(</m:t>
                      </m:r>
                      <m:r>
                        <a:rPr lang="en-GB" sz="1150" i="1">
                          <a:latin typeface="Cambria Math"/>
                          <a:ea typeface="Cambria Math"/>
                        </a:rPr>
                        <m:t>𝜃</m:t>
                      </m:r>
                      <m:d>
                        <m:dPr>
                          <m:ctrlPr>
                            <a:rPr lang="en-GB" sz="1150" i="1">
                              <a:latin typeface="Cambria Math"/>
                              <a:ea typeface="Cambria Math"/>
                            </a:rPr>
                          </m:ctrlPr>
                        </m:dPr>
                        <m:e>
                          <m:r>
                            <a:rPr lang="en-GB" sz="1150" i="1">
                              <a:latin typeface="Cambria Math"/>
                              <a:ea typeface="Cambria Math"/>
                            </a:rPr>
                            <m:t>+</m:t>
                          </m:r>
                          <m:r>
                            <a:rPr lang="en-GB" sz="1150" i="1">
                              <a:latin typeface="Cambria Math"/>
                              <a:ea typeface="Cambria Math"/>
                            </a:rPr>
                            <m:t>𝑉</m:t>
                          </m:r>
                        </m:e>
                      </m:d>
                      <m:r>
                        <a:rPr lang="en-GB" sz="1150" i="1">
                          <a:latin typeface="Cambria Math"/>
                          <a:ea typeface="Cambria Math"/>
                        </a:rPr>
                        <m:t>𝜃</m:t>
                      </m:r>
                      <m:d>
                        <m:dPr>
                          <m:ctrlPr>
                            <a:rPr lang="en-GB" sz="1150" b="0" i="1" smtClean="0">
                              <a:latin typeface="Cambria Math"/>
                              <a:ea typeface="Cambria Math"/>
                            </a:rPr>
                          </m:ctrlPr>
                        </m:dPr>
                        <m:e>
                          <m:sSub>
                            <m:sSubPr>
                              <m:ctrlPr>
                                <a:rPr lang="en-GB" sz="1150" i="1" smtClean="0">
                                  <a:latin typeface="Cambria Math"/>
                                  <a:ea typeface="Cambria Math"/>
                                </a:rPr>
                              </m:ctrlPr>
                            </m:sSubPr>
                            <m:e>
                              <m:r>
                                <a:rPr lang="en-GB" sz="1150" i="1">
                                  <a:latin typeface="Cambria Math"/>
                                  <a:ea typeface="Cambria Math"/>
                                </a:rPr>
                                <m:t>𝑅</m:t>
                              </m:r>
                            </m:e>
                            <m:sub>
                              <m:r>
                                <a:rPr lang="en-GB" sz="1150" b="0" i="1" smtClean="0">
                                  <a:latin typeface="Cambria Math"/>
                                  <a:ea typeface="Cambria Math"/>
                                </a:rPr>
                                <m:t>2</m:t>
                              </m:r>
                            </m:sub>
                          </m:sSub>
                          <m:r>
                            <a:rPr lang="en-GB" sz="1150" b="0" i="1" smtClean="0">
                              <a:latin typeface="Cambria Math"/>
                              <a:ea typeface="Cambria Math"/>
                            </a:rPr>
                            <m:t>−</m:t>
                          </m:r>
                          <m:r>
                            <a:rPr lang="en-GB" sz="1150" b="0" i="1" smtClean="0">
                              <a:latin typeface="Cambria Math"/>
                              <a:ea typeface="Cambria Math"/>
                            </a:rPr>
                            <m:t>𝑥</m:t>
                          </m:r>
                        </m:e>
                      </m:d>
                      <m:r>
                        <a:rPr lang="en-GB" sz="1150" b="0" i="1" smtClean="0">
                          <a:latin typeface="Cambria Math"/>
                          <a:ea typeface="Cambria Math"/>
                        </a:rPr>
                        <m:t>)</m:t>
                      </m:r>
                    </m:oMath>
                  </m:oMathPara>
                </a14:m>
                <a:endParaRPr lang="en-GB" sz="1150" dirty="0" smtClean="0"/>
              </a:p>
              <a:p>
                <a:pPr algn="just"/>
                <a:endParaRPr lang="en-GB" sz="1150" dirty="0"/>
              </a:p>
              <a:p>
                <a:pPr algn="just"/>
                <a14:m>
                  <m:oMathPara xmlns:m="http://schemas.openxmlformats.org/officeDocument/2006/math">
                    <m:oMathParaPr>
                      <m:jc m:val="centerGroup"/>
                    </m:oMathParaPr>
                    <m:oMath xmlns:m="http://schemas.openxmlformats.org/officeDocument/2006/math">
                      <m:r>
                        <a:rPr lang="en-GB" sz="1150" b="0" i="1" smtClean="0">
                          <a:latin typeface="Cambria Math"/>
                        </a:rPr>
                        <m:t>𝑉</m:t>
                      </m:r>
                      <m:r>
                        <a:rPr lang="en-GB" sz="1150" b="0" i="1" smtClean="0">
                          <a:latin typeface="Cambria Math"/>
                        </a:rPr>
                        <m:t>=</m:t>
                      </m:r>
                      <m:r>
                        <a:rPr lang="en-GB" sz="1150" b="0" i="1" smtClean="0">
                          <a:latin typeface="Cambria Math"/>
                        </a:rPr>
                        <m:t>𝑥</m:t>
                      </m:r>
                      <m:r>
                        <a:rPr lang="en-GB" sz="1150" b="0" i="1" smtClean="0">
                          <a:latin typeface="Cambria Math"/>
                        </a:rPr>
                        <m:t> ∗</m:t>
                      </m:r>
                      <m:r>
                        <a:rPr lang="en-GB" sz="1150" b="0" i="1" smtClean="0">
                          <a:latin typeface="Cambria Math"/>
                        </a:rPr>
                        <m:t>𝑖</m:t>
                      </m:r>
                    </m:oMath>
                  </m:oMathPara>
                </a14:m>
                <a:endParaRPr lang="en-GB" sz="1150" dirty="0" smtClean="0"/>
              </a:p>
              <a:p>
                <a:pPr algn="just"/>
                <a:r>
                  <a:rPr lang="en-GB" sz="1150" dirty="0" smtClean="0"/>
                  <a:t>Where </a:t>
                </a:r>
                <a:r>
                  <a:rPr lang="el-GR" sz="1150" dirty="0" smtClean="0"/>
                  <a:t>α</a:t>
                </a:r>
                <a:r>
                  <a:rPr lang="en-GB" sz="1150" dirty="0" smtClean="0"/>
                  <a:t> and </a:t>
                </a:r>
                <a:r>
                  <a:rPr lang="el-GR" sz="1150" dirty="0" smtClean="0"/>
                  <a:t>β</a:t>
                </a:r>
                <a:r>
                  <a:rPr lang="en-GB" sz="1150" dirty="0" smtClean="0"/>
                  <a:t> characterise the rate of memristance change,</a:t>
                </a:r>
              </a:p>
              <a:p>
                <a:pPr algn="just"/>
                <a:r>
                  <a:rPr lang="en-GB" sz="1150" dirty="0" smtClean="0"/>
                  <a:t>V</a:t>
                </a:r>
                <a:r>
                  <a:rPr lang="en-GB" sz="1150" baseline="-25000" dirty="0" smtClean="0"/>
                  <a:t>T</a:t>
                </a:r>
                <a:r>
                  <a:rPr lang="en-GB" sz="1150" dirty="0" smtClean="0"/>
                  <a:t> is a threshold voltage,</a:t>
                </a:r>
              </a:p>
              <a:p>
                <a:pPr algn="just"/>
                <a:r>
                  <a:rPr lang="en-GB" sz="1150" dirty="0" smtClean="0"/>
                  <a:t>R1 and R2 are limiting values and</a:t>
                </a:r>
              </a:p>
              <a:p>
                <a:pPr algn="just"/>
                <a:r>
                  <a:rPr lang="el-GR" sz="1150" dirty="0" smtClean="0"/>
                  <a:t>θ</a:t>
                </a:r>
                <a:r>
                  <a:rPr lang="en-GB" sz="1150" dirty="0" smtClean="0"/>
                  <a:t>(.) is a step function which causes the memristor to be bound by the limits R1 and R2. </a:t>
                </a:r>
              </a:p>
              <a:p>
                <a:pPr algn="just"/>
                <a:r>
                  <a:rPr lang="en-GB" sz="1150" dirty="0" smtClean="0"/>
                  <a:t>This memristor gives a zero pinched as shown in figure(3), with </a:t>
                </a:r>
              </a:p>
            </p:txBody>
          </p:sp>
        </mc:Choice>
        <mc:Fallback xmlns="">
          <p:sp>
            <p:nvSpPr>
              <p:cNvPr id="2" name="TextBox 1"/>
              <p:cNvSpPr txBox="1">
                <a:spLocks noRot="1" noChangeAspect="1" noMove="1" noResize="1" noEditPoints="1" noAdjustHandles="1" noChangeArrowheads="1" noChangeShapeType="1" noTextEdit="1"/>
              </p:cNvSpPr>
              <p:nvPr/>
            </p:nvSpPr>
            <p:spPr>
              <a:xfrm>
                <a:off x="334070" y="2190626"/>
                <a:ext cx="5904656" cy="1844159"/>
              </a:xfrm>
              <a:prstGeom prst="rect">
                <a:avLst/>
              </a:prstGeom>
              <a:blipFill rotWithShape="1">
                <a:blip r:embed="rId2"/>
                <a:stretch>
                  <a:fillRect t="-330" b="-990"/>
                </a:stretch>
              </a:blipFill>
            </p:spPr>
            <p:txBody>
              <a:bodyPr/>
              <a:lstStyle/>
              <a:p>
                <a:r>
                  <a:rPr lang="en-GB">
                    <a:noFill/>
                  </a:rPr>
                  <a:t> </a:t>
                </a:r>
              </a:p>
            </p:txBody>
          </p:sp>
        </mc:Fallback>
      </mc:AlternateContent>
      <p:sp>
        <p:nvSpPr>
          <p:cNvPr id="4" name="TextBox 3"/>
          <p:cNvSpPr txBox="1"/>
          <p:nvPr/>
        </p:nvSpPr>
        <p:spPr>
          <a:xfrm>
            <a:off x="353368" y="174402"/>
            <a:ext cx="3240360" cy="1885131"/>
          </a:xfrm>
          <a:prstGeom prst="rect">
            <a:avLst/>
          </a:prstGeom>
          <a:noFill/>
        </p:spPr>
        <p:txBody>
          <a:bodyPr wrap="square" rtlCol="0">
            <a:spAutoFit/>
          </a:bodyPr>
          <a:lstStyle/>
          <a:p>
            <a:pPr algn="just"/>
            <a:r>
              <a:rPr lang="en-US" sz="1150" dirty="0"/>
              <a:t>Although much is unknown about neurons, some simple brain functions can be simulated using </a:t>
            </a:r>
            <a:r>
              <a:rPr lang="en-US" sz="1150" dirty="0" smtClean="0"/>
              <a:t>simplified </a:t>
            </a:r>
            <a:r>
              <a:rPr lang="en-US" sz="1150" dirty="0"/>
              <a:t>structures. Where a neuron reacts to an input voltage. If the input voltage is above a certain threshold the neuron fires a positive voltage pulse in the forward direction and a negative voltage pulse in the negative direction. It then waits a period of time and repeats</a:t>
            </a:r>
            <a:r>
              <a:rPr lang="en-US" sz="1150" dirty="0" smtClean="0"/>
              <a:t>. As shown in figure(2), note </a:t>
            </a:r>
            <a:r>
              <a:rPr lang="en-US" sz="1150" dirty="0" err="1" smtClean="0"/>
              <a:t>V</a:t>
            </a:r>
            <a:r>
              <a:rPr lang="en-US" sz="1150" baseline="-25000" dirty="0" err="1" smtClean="0"/>
              <a:t>out</a:t>
            </a:r>
            <a:r>
              <a:rPr lang="en-US" sz="1150" baseline="-25000" dirty="0" smtClean="0"/>
              <a:t> </a:t>
            </a:r>
            <a:r>
              <a:rPr lang="en-US" sz="1150" dirty="0" smtClean="0"/>
              <a:t>has been shifted for clarity</a:t>
            </a:r>
            <a:endParaRPr lang="en-US" sz="1150" dirty="0"/>
          </a:p>
          <a:p>
            <a:pPr algn="just"/>
            <a:endParaRPr lang="en-GB"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034" t="11200" r="12278" b="7327"/>
          <a:stretch/>
        </p:blipFill>
        <p:spPr bwMode="auto">
          <a:xfrm>
            <a:off x="5033888" y="154719"/>
            <a:ext cx="240665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129" y="2766689"/>
            <a:ext cx="2602111" cy="1894196"/>
          </a:xfrm>
          <a:prstGeom prst="rect">
            <a:avLst/>
          </a:prstGeom>
        </p:spPr>
      </p:pic>
      <p:sp>
        <p:nvSpPr>
          <p:cNvPr id="6" name="TextBox 5"/>
          <p:cNvSpPr txBox="1"/>
          <p:nvPr/>
        </p:nvSpPr>
        <p:spPr>
          <a:xfrm>
            <a:off x="477590" y="3984592"/>
            <a:ext cx="3476178" cy="977191"/>
          </a:xfrm>
          <a:prstGeom prst="rect">
            <a:avLst/>
          </a:prstGeom>
          <a:noFill/>
        </p:spPr>
        <p:txBody>
          <a:bodyPr wrap="square" numCol="2" rtlCol="0">
            <a:spAutoFit/>
          </a:bodyPr>
          <a:lstStyle/>
          <a:p>
            <a:pPr marL="171450" indent="-171450" algn="just">
              <a:buFont typeface="Arial" pitchFamily="34" charset="0"/>
              <a:buChar char="•"/>
            </a:pPr>
            <a:r>
              <a:rPr lang="el-GR" sz="1150" dirty="0"/>
              <a:t>α</a:t>
            </a:r>
            <a:r>
              <a:rPr lang="en-GB" sz="1150" dirty="0"/>
              <a:t> = </a:t>
            </a:r>
            <a:r>
              <a:rPr lang="el-GR" sz="1150" dirty="0"/>
              <a:t>β</a:t>
            </a:r>
            <a:r>
              <a:rPr lang="en-GB" sz="1150" dirty="0"/>
              <a:t> = 146 k</a:t>
            </a:r>
            <a:r>
              <a:rPr lang="el-GR" sz="1150" dirty="0"/>
              <a:t>Ω</a:t>
            </a:r>
            <a:r>
              <a:rPr lang="en-GB" sz="1150" dirty="0"/>
              <a:t> V</a:t>
            </a:r>
            <a:r>
              <a:rPr lang="en-GB" sz="1150" baseline="30000" dirty="0"/>
              <a:t>-1</a:t>
            </a:r>
            <a:r>
              <a:rPr lang="en-GB" sz="1150" dirty="0"/>
              <a:t> </a:t>
            </a:r>
            <a:r>
              <a:rPr lang="en-GB" sz="1150" dirty="0" smtClean="0"/>
              <a:t>s</a:t>
            </a:r>
            <a:r>
              <a:rPr lang="en-GB" sz="1150" baseline="30000" dirty="0" smtClean="0"/>
              <a:t>-1</a:t>
            </a:r>
          </a:p>
          <a:p>
            <a:pPr marL="171450" indent="-171450" algn="just">
              <a:buFont typeface="Arial" pitchFamily="34" charset="0"/>
              <a:buChar char="•"/>
            </a:pPr>
            <a:r>
              <a:rPr lang="en-GB" sz="1150" dirty="0" smtClean="0"/>
              <a:t>R</a:t>
            </a:r>
            <a:r>
              <a:rPr lang="en-GB" sz="1150" baseline="-25000" dirty="0" smtClean="0"/>
              <a:t>1</a:t>
            </a:r>
            <a:r>
              <a:rPr lang="en-GB" sz="1150" dirty="0" smtClean="0"/>
              <a:t> = 675</a:t>
            </a:r>
            <a:r>
              <a:rPr lang="en-GB" sz="1150" baseline="30000" dirty="0"/>
              <a:t>	</a:t>
            </a:r>
            <a:r>
              <a:rPr lang="el-GR" sz="1150" dirty="0"/>
              <a:t> </a:t>
            </a:r>
            <a:r>
              <a:rPr lang="el-GR" sz="1150" dirty="0" smtClean="0"/>
              <a:t>Ω</a:t>
            </a:r>
            <a:endParaRPr lang="en-GB" sz="1150" dirty="0" smtClean="0"/>
          </a:p>
          <a:p>
            <a:pPr marL="171450" indent="-171450" algn="just">
              <a:buFont typeface="Arial" pitchFamily="34" charset="0"/>
              <a:buChar char="•"/>
            </a:pPr>
            <a:r>
              <a:rPr lang="en-GB" sz="1150" dirty="0" smtClean="0"/>
              <a:t>R</a:t>
            </a:r>
            <a:r>
              <a:rPr lang="en-GB" sz="1150" baseline="-25000" dirty="0" smtClean="0"/>
              <a:t>2</a:t>
            </a:r>
            <a:r>
              <a:rPr lang="en-GB" sz="1150" dirty="0" smtClean="0"/>
              <a:t> = 10 k</a:t>
            </a:r>
            <a:r>
              <a:rPr lang="el-GR" sz="1150" dirty="0" smtClean="0"/>
              <a:t>Ω</a:t>
            </a:r>
            <a:endParaRPr lang="en-GB" sz="1150" dirty="0" smtClean="0"/>
          </a:p>
          <a:p>
            <a:pPr algn="just"/>
            <a:endParaRPr lang="en-GB" sz="1150" dirty="0" smtClean="0"/>
          </a:p>
          <a:p>
            <a:pPr algn="just"/>
            <a:endParaRPr lang="en-GB" sz="1150" dirty="0"/>
          </a:p>
          <a:p>
            <a:pPr marL="171450" indent="-171450" algn="just">
              <a:buFont typeface="Arial" pitchFamily="34" charset="0"/>
              <a:buChar char="•"/>
            </a:pPr>
            <a:r>
              <a:rPr lang="en-GB" sz="1150" dirty="0" smtClean="0"/>
              <a:t>V</a:t>
            </a:r>
            <a:r>
              <a:rPr lang="en-GB" sz="1150" baseline="-25000" dirty="0" smtClean="0"/>
              <a:t>T</a:t>
            </a:r>
            <a:r>
              <a:rPr lang="en-GB" sz="1150" dirty="0" smtClean="0"/>
              <a:t>=4V</a:t>
            </a:r>
          </a:p>
          <a:p>
            <a:pPr marL="171450" indent="-171450" algn="just">
              <a:buFont typeface="Arial" pitchFamily="34" charset="0"/>
              <a:buChar char="•"/>
            </a:pPr>
            <a:r>
              <a:rPr lang="en-GB" sz="1150" dirty="0" smtClean="0"/>
              <a:t>V = 2 sin(</a:t>
            </a:r>
            <a:r>
              <a:rPr lang="en-GB" sz="1150" dirty="0" err="1" smtClean="0"/>
              <a:t>ft</a:t>
            </a:r>
            <a:r>
              <a:rPr lang="en-GB" sz="1150" dirty="0" smtClean="0"/>
              <a:t>) V</a:t>
            </a:r>
          </a:p>
          <a:p>
            <a:pPr marL="171450" indent="-171450" algn="just">
              <a:buFont typeface="Arial" pitchFamily="34" charset="0"/>
              <a:buChar char="•"/>
            </a:pPr>
            <a:endParaRPr lang="en-GB" sz="1150" dirty="0"/>
          </a:p>
          <a:p>
            <a:endParaRPr lang="en-GB" dirty="0"/>
          </a:p>
        </p:txBody>
      </p:sp>
    </p:spTree>
    <p:extLst>
      <p:ext uri="{BB962C8B-B14F-4D97-AF65-F5344CB8AC3E}">
        <p14:creationId xmlns:p14="http://schemas.microsoft.com/office/powerpoint/2010/main" val="4158413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3428" y="7590"/>
            <a:ext cx="6696744" cy="2039020"/>
          </a:xfrm>
          <a:prstGeom prst="rect">
            <a:avLst/>
          </a:prstGeom>
          <a:noFill/>
        </p:spPr>
        <p:txBody>
          <a:bodyPr wrap="square" rtlCol="0">
            <a:spAutoFit/>
          </a:bodyPr>
          <a:lstStyle/>
          <a:p>
            <a:pPr algn="ctr"/>
            <a:r>
              <a:rPr lang="en-GB" sz="1150" u="sng" dirty="0" smtClean="0"/>
              <a:t>Simulink – Simscape</a:t>
            </a:r>
          </a:p>
          <a:p>
            <a:pPr algn="just"/>
            <a:r>
              <a:rPr lang="en-GB" sz="1150" dirty="0" smtClean="0"/>
              <a:t>The neural network shown in figure(1) has been re-created using Simulink, Simscape and the created memristor model. </a:t>
            </a:r>
          </a:p>
          <a:p>
            <a:pPr algn="just"/>
            <a:r>
              <a:rPr lang="en-GB" sz="1150" dirty="0" smtClean="0"/>
              <a:t>In this circuit the neurons have been created using MATLAB functions and have been reduced to subsystems for simplicity.</a:t>
            </a:r>
          </a:p>
          <a:p>
            <a:pPr algn="just"/>
            <a:r>
              <a:rPr lang="en-GB" sz="1150" dirty="0" smtClean="0"/>
              <a:t>In the below graphs it is clear that at first the sound of a buzzer does not cause the dog to salivate and the sight of food does. When the buzzer is sounded along with the sight of the food, the resistance of the memristor clearly falls. This is due to the reverse firing of the neuron N3. When the food is seen N3 fires a negative pulse towards both N1 and N2. If there is a buzzer sounding when this happens i.e. if N2 is firing at the same time there is now a greater voltage drop across the synapse N2, this greater voltage drop allows the memristor reduce the value of its resistance.</a:t>
            </a:r>
            <a:endParaRPr lang="en-GB" sz="1150" dirty="0"/>
          </a:p>
        </p:txBody>
      </p:sp>
    </p:spTree>
    <p:extLst>
      <p:ext uri="{BB962C8B-B14F-4D97-AF65-F5344CB8AC3E}">
        <p14:creationId xmlns:p14="http://schemas.microsoft.com/office/powerpoint/2010/main" val="14031759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4763806" y="2910706"/>
            <a:ext cx="3719795" cy="190079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IE"/>
          </a:p>
        </p:txBody>
      </p:sp>
      <p:pic>
        <p:nvPicPr>
          <p:cNvPr id="1027" name="Picture 3" descr="C:\Users\ELEC\Dropbox\4th Year\Memristor\Interim Report\HP-State alph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1881" y="1517411"/>
            <a:ext cx="3449712" cy="1390558"/>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p:cNvGrpSpPr/>
          <p:nvPr/>
        </p:nvGrpSpPr>
        <p:grpSpPr>
          <a:xfrm>
            <a:off x="1251911" y="2507074"/>
            <a:ext cx="1725612" cy="2203832"/>
            <a:chOff x="6764660" y="30386"/>
            <a:chExt cx="1725612" cy="2203832"/>
          </a:xfrm>
        </p:grpSpPr>
        <p:pic>
          <p:nvPicPr>
            <p:cNvPr id="1026" name="Picture 2" descr="C:\Users\ELEC\Dropbox\4th Year\Memristor\Interim Report\Crossbar Memrist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64660" y="30386"/>
              <a:ext cx="1725612" cy="178911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848593" y="1818720"/>
              <a:ext cx="1635007" cy="415498"/>
            </a:xfrm>
            <a:prstGeom prst="rect">
              <a:avLst/>
            </a:prstGeom>
          </p:spPr>
          <p:txBody>
            <a:bodyPr wrap="square">
              <a:spAutoFit/>
            </a:bodyPr>
            <a:lstStyle/>
            <a:p>
              <a:pPr algn="ctr"/>
              <a:r>
                <a:rPr lang="en-US" sz="1000" b="1" dirty="0" smtClean="0">
                  <a:solidFill>
                    <a:schemeClr val="accent1"/>
                  </a:solidFill>
                </a:rPr>
                <a:t>HP Crossbar Memristor Composition </a:t>
              </a:r>
              <a:endParaRPr lang="en-GB" sz="1000" b="1" dirty="0">
                <a:solidFill>
                  <a:schemeClr val="accent1"/>
                </a:solidFill>
              </a:endParaRPr>
            </a:p>
          </p:txBody>
        </p:sp>
      </p:grpSp>
      <mc:AlternateContent xmlns:mc="http://schemas.openxmlformats.org/markup-compatibility/2006" xmlns:a14="http://schemas.microsoft.com/office/drawing/2010/main">
        <mc:Choice Requires="a14">
          <p:sp>
            <p:nvSpPr>
              <p:cNvPr id="6" name="Rectangle 5"/>
              <p:cNvSpPr/>
              <p:nvPr/>
            </p:nvSpPr>
            <p:spPr>
              <a:xfrm>
                <a:off x="5748223" y="4411151"/>
                <a:ext cx="2099101" cy="4128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100" i="1" smtClean="0">
                          <a:solidFill>
                            <a:srgbClr val="FF0000"/>
                          </a:solidFill>
                          <a:latin typeface="Cambria Math"/>
                        </a:rPr>
                        <m:t>𝑀</m:t>
                      </m:r>
                      <m:d>
                        <m:dPr>
                          <m:ctrlPr>
                            <a:rPr lang="en-GB" sz="1100" i="1">
                              <a:solidFill>
                                <a:srgbClr val="FF0000"/>
                              </a:solidFill>
                              <a:latin typeface="Cambria Math"/>
                            </a:rPr>
                          </m:ctrlPr>
                        </m:dPr>
                        <m:e>
                          <m:r>
                            <a:rPr lang="en-IE" sz="1100" i="1">
                              <a:solidFill>
                                <a:srgbClr val="FF0000"/>
                              </a:solidFill>
                              <a:latin typeface="Cambria Math"/>
                            </a:rPr>
                            <m:t>𝑞</m:t>
                          </m:r>
                        </m:e>
                      </m:d>
                      <m:r>
                        <a:rPr lang="en-IE" sz="1100" i="1">
                          <a:solidFill>
                            <a:srgbClr val="FF0000"/>
                          </a:solidFill>
                          <a:latin typeface="Cambria Math"/>
                        </a:rPr>
                        <m:t>=</m:t>
                      </m:r>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𝑂𝐹𝐹</m:t>
                          </m:r>
                        </m:sub>
                      </m:sSub>
                      <m:d>
                        <m:dPr>
                          <m:ctrlPr>
                            <a:rPr lang="en-GB" sz="1100" i="1">
                              <a:solidFill>
                                <a:srgbClr val="FF0000"/>
                              </a:solidFill>
                              <a:latin typeface="Cambria Math"/>
                            </a:rPr>
                          </m:ctrlPr>
                        </m:dPr>
                        <m:e>
                          <m:r>
                            <a:rPr lang="en-IE" sz="1100" i="1">
                              <a:solidFill>
                                <a:srgbClr val="FF0000"/>
                              </a:solidFill>
                              <a:latin typeface="Cambria Math"/>
                            </a:rPr>
                            <m:t>1−</m:t>
                          </m:r>
                          <m:f>
                            <m:fPr>
                              <m:ctrlPr>
                                <a:rPr lang="en-GB" sz="1100" i="1">
                                  <a:solidFill>
                                    <a:srgbClr val="FF0000"/>
                                  </a:solidFill>
                                  <a:latin typeface="Cambria Math"/>
                                </a:rPr>
                              </m:ctrlPr>
                            </m:fPr>
                            <m:num>
                              <m:sSub>
                                <m:sSubPr>
                                  <m:ctrlPr>
                                    <a:rPr lang="en-GB" sz="1100" i="1">
                                      <a:solidFill>
                                        <a:srgbClr val="FF0000"/>
                                      </a:solidFill>
                                      <a:latin typeface="Cambria Math"/>
                                    </a:rPr>
                                  </m:ctrlPr>
                                </m:sSubPr>
                                <m:e>
                                  <m:r>
                                    <a:rPr lang="en-IE" sz="1100" i="1">
                                      <a:solidFill>
                                        <a:srgbClr val="FF0000"/>
                                      </a:solidFill>
                                      <a:latin typeface="Cambria Math"/>
                                    </a:rPr>
                                    <m:t>𝜇</m:t>
                                  </m:r>
                                </m:e>
                                <m:sub>
                                  <m:r>
                                    <a:rPr lang="en-IE" sz="1100" i="1">
                                      <a:solidFill>
                                        <a:srgbClr val="FF0000"/>
                                      </a:solidFill>
                                      <a:latin typeface="Cambria Math"/>
                                    </a:rPr>
                                    <m:t>𝑣</m:t>
                                  </m:r>
                                </m:sub>
                              </m:sSub>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num>
                            <m:den>
                              <m:sSup>
                                <m:sSupPr>
                                  <m:ctrlPr>
                                    <a:rPr lang="en-GB" sz="1100" i="1">
                                      <a:solidFill>
                                        <a:srgbClr val="FF0000"/>
                                      </a:solidFill>
                                      <a:latin typeface="Cambria Math"/>
                                    </a:rPr>
                                  </m:ctrlPr>
                                </m:sSupPr>
                                <m:e>
                                  <m:r>
                                    <a:rPr lang="en-IE" sz="1100" i="1">
                                      <a:solidFill>
                                        <a:srgbClr val="FF0000"/>
                                      </a:solidFill>
                                      <a:latin typeface="Cambria Math"/>
                                    </a:rPr>
                                    <m:t>𝐷</m:t>
                                  </m:r>
                                </m:e>
                                <m:sup>
                                  <m:r>
                                    <a:rPr lang="en-IE" sz="1100" i="1">
                                      <a:solidFill>
                                        <a:srgbClr val="FF0000"/>
                                      </a:solidFill>
                                      <a:latin typeface="Cambria Math"/>
                                    </a:rPr>
                                    <m:t>2</m:t>
                                  </m:r>
                                </m:sup>
                              </m:sSup>
                            </m:den>
                          </m:f>
                          <m:r>
                            <a:rPr lang="en-IE" sz="1100" i="1">
                              <a:solidFill>
                                <a:srgbClr val="FF0000"/>
                              </a:solidFill>
                              <a:latin typeface="Cambria Math"/>
                            </a:rPr>
                            <m:t>𝑞</m:t>
                          </m:r>
                          <m:r>
                            <a:rPr lang="en-IE" sz="1100" i="1">
                              <a:solidFill>
                                <a:srgbClr val="FF0000"/>
                              </a:solidFill>
                              <a:latin typeface="Cambria Math"/>
                            </a:rPr>
                            <m:t>(</m:t>
                          </m:r>
                          <m:r>
                            <a:rPr lang="en-IE" sz="1100" i="1">
                              <a:solidFill>
                                <a:srgbClr val="FF0000"/>
                              </a:solidFill>
                              <a:latin typeface="Cambria Math"/>
                            </a:rPr>
                            <m:t>𝑡</m:t>
                          </m:r>
                          <m:r>
                            <a:rPr lang="en-IE" sz="1100" i="1">
                              <a:solidFill>
                                <a:srgbClr val="FF0000"/>
                              </a:solidFill>
                              <a:latin typeface="Cambria Math"/>
                            </a:rPr>
                            <m:t>)</m:t>
                          </m:r>
                        </m:e>
                      </m:d>
                    </m:oMath>
                  </m:oMathPara>
                </a14:m>
                <a:endParaRPr lang="en-GB" sz="1100" dirty="0">
                  <a:solidFill>
                    <a:srgbClr val="FF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5748223" y="4411151"/>
                <a:ext cx="2099101" cy="412805"/>
              </a:xfrm>
              <a:prstGeom prst="rect">
                <a:avLst/>
              </a:prstGeom>
              <a:blipFill rotWithShape="1">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5393928" y="3134030"/>
                <a:ext cx="2807692" cy="4726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100" i="1" smtClean="0">
                          <a:solidFill>
                            <a:srgbClr val="FF0000"/>
                          </a:solidFill>
                          <a:latin typeface="Cambria Math"/>
                        </a:rPr>
                        <m:t>𝑣</m:t>
                      </m:r>
                      <m:d>
                        <m:dPr>
                          <m:ctrlPr>
                            <a:rPr lang="en-GB" sz="1100" i="1">
                              <a:solidFill>
                                <a:srgbClr val="FF0000"/>
                              </a:solidFill>
                              <a:latin typeface="Cambria Math"/>
                            </a:rPr>
                          </m:ctrlPr>
                        </m:dPr>
                        <m:e>
                          <m:r>
                            <a:rPr lang="en-IE" sz="1100" i="1">
                              <a:solidFill>
                                <a:srgbClr val="FF0000"/>
                              </a:solidFill>
                              <a:latin typeface="Cambria Math"/>
                            </a:rPr>
                            <m:t>𝑡</m:t>
                          </m:r>
                        </m:e>
                      </m:d>
                      <m:r>
                        <a:rPr lang="en-IE" sz="1100" i="1">
                          <a:solidFill>
                            <a:srgbClr val="FF0000"/>
                          </a:solidFill>
                          <a:latin typeface="Cambria Math"/>
                        </a:rPr>
                        <m:t>=</m:t>
                      </m:r>
                      <m:d>
                        <m:dPr>
                          <m:ctrlPr>
                            <a:rPr lang="en-GB" sz="1100" i="1">
                              <a:solidFill>
                                <a:srgbClr val="FF0000"/>
                              </a:solidFill>
                              <a:latin typeface="Cambria Math"/>
                            </a:rPr>
                          </m:ctrlPr>
                        </m:dPr>
                        <m:e>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f>
                            <m:fPr>
                              <m:ctrlPr>
                                <a:rPr lang="en-GB" sz="1100" i="1">
                                  <a:solidFill>
                                    <a:srgbClr val="FF0000"/>
                                  </a:solidFill>
                                  <a:latin typeface="Cambria Math"/>
                                </a:rPr>
                              </m:ctrlPr>
                            </m:fPr>
                            <m:num>
                              <m:r>
                                <a:rPr lang="en-IE" sz="1100" i="1">
                                  <a:solidFill>
                                    <a:srgbClr val="FF0000"/>
                                  </a:solidFill>
                                  <a:latin typeface="Cambria Math"/>
                                </a:rPr>
                                <m:t>𝑤</m:t>
                              </m:r>
                              <m:d>
                                <m:dPr>
                                  <m:ctrlPr>
                                    <a:rPr lang="en-GB"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𝐷</m:t>
                              </m:r>
                            </m:den>
                          </m:f>
                          <m:r>
                            <a:rPr lang="en-IE" sz="1100" i="1">
                              <a:solidFill>
                                <a:srgbClr val="FF0000"/>
                              </a:solidFill>
                              <a:latin typeface="Cambria Math"/>
                            </a:rPr>
                            <m:t>+</m:t>
                          </m:r>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𝑂𝐹𝐹</m:t>
                              </m:r>
                            </m:sub>
                          </m:sSub>
                          <m:d>
                            <m:dPr>
                              <m:ctrlPr>
                                <a:rPr lang="en-GB" sz="1100" i="1">
                                  <a:solidFill>
                                    <a:srgbClr val="FF0000"/>
                                  </a:solidFill>
                                  <a:latin typeface="Cambria Math"/>
                                </a:rPr>
                              </m:ctrlPr>
                            </m:dPr>
                            <m:e>
                              <m:r>
                                <a:rPr lang="en-IE" sz="1100" i="1">
                                  <a:solidFill>
                                    <a:srgbClr val="FF0000"/>
                                  </a:solidFill>
                                  <a:latin typeface="Cambria Math"/>
                                </a:rPr>
                                <m:t>1−</m:t>
                              </m:r>
                              <m:f>
                                <m:fPr>
                                  <m:ctrlPr>
                                    <a:rPr lang="en-GB" sz="1100" i="1">
                                      <a:solidFill>
                                        <a:srgbClr val="FF0000"/>
                                      </a:solidFill>
                                      <a:latin typeface="Cambria Math"/>
                                    </a:rPr>
                                  </m:ctrlPr>
                                </m:fPr>
                                <m:num>
                                  <m:r>
                                    <a:rPr lang="en-IE" sz="1100" i="1">
                                      <a:solidFill>
                                        <a:srgbClr val="FF0000"/>
                                      </a:solidFill>
                                      <a:latin typeface="Cambria Math"/>
                                    </a:rPr>
                                    <m:t>𝑤</m:t>
                                  </m:r>
                                  <m:d>
                                    <m:dPr>
                                      <m:ctrlPr>
                                        <a:rPr lang="en-GB"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𝐷</m:t>
                                  </m:r>
                                </m:den>
                              </m:f>
                            </m:e>
                          </m:d>
                        </m:e>
                      </m:d>
                      <m:r>
                        <a:rPr lang="en-IE" sz="1100" i="1">
                          <a:solidFill>
                            <a:srgbClr val="FF0000"/>
                          </a:solidFill>
                          <a:latin typeface="Cambria Math"/>
                        </a:rPr>
                        <m:t>𝑖</m:t>
                      </m:r>
                      <m:d>
                        <m:dPr>
                          <m:ctrlPr>
                            <a:rPr lang="en-GB" sz="1100" i="1">
                              <a:solidFill>
                                <a:srgbClr val="FF0000"/>
                              </a:solidFill>
                              <a:latin typeface="Cambria Math"/>
                            </a:rPr>
                          </m:ctrlPr>
                        </m:dPr>
                        <m:e>
                          <m:r>
                            <a:rPr lang="en-IE" sz="1100" i="1">
                              <a:solidFill>
                                <a:srgbClr val="FF0000"/>
                              </a:solidFill>
                              <a:latin typeface="Cambria Math"/>
                            </a:rPr>
                            <m:t>𝑡</m:t>
                          </m:r>
                        </m:e>
                      </m:d>
                    </m:oMath>
                  </m:oMathPara>
                </a14:m>
                <a:endParaRPr lang="en-GB" sz="1100" dirty="0">
                  <a:solidFill>
                    <a:srgbClr val="FF0000"/>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5393928" y="3134030"/>
                <a:ext cx="2807692" cy="472694"/>
              </a:xfrm>
              <a:prstGeom prst="rect">
                <a:avLst/>
              </a:prstGeom>
              <a:blipFill rotWithShape="1">
                <a:blip r:embed="rId6"/>
                <a:stretch>
                  <a:fillRect/>
                </a:stretch>
              </a:blipFill>
            </p:spPr>
            <p:txBody>
              <a:bodyPr/>
              <a:lstStyle/>
              <a:p>
                <a:r>
                  <a:rPr lang="en-IE">
                    <a:noFill/>
                  </a:rPr>
                  <a:t> </a:t>
                </a:r>
              </a:p>
            </p:txBody>
          </p:sp>
        </mc:Fallback>
      </mc:AlternateContent>
      <p:pic>
        <p:nvPicPr>
          <p:cNvPr id="10" name="Picture 9" descr="E:\Ray\My Dropbox\UCD\4th Year\Memristor\Interim Report\HP Hysteresis.PN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77523" y="2406650"/>
            <a:ext cx="1702661" cy="1273319"/>
          </a:xfrm>
          <a:prstGeom prst="rect">
            <a:avLst/>
          </a:prstGeom>
          <a:noFill/>
          <a:ln>
            <a:noFill/>
          </a:ln>
        </p:spPr>
      </p:pic>
      <p:sp>
        <p:nvSpPr>
          <p:cNvPr id="8" name="Rectangle 7"/>
          <p:cNvSpPr/>
          <p:nvPr/>
        </p:nvSpPr>
        <p:spPr>
          <a:xfrm>
            <a:off x="3116102" y="3659367"/>
            <a:ext cx="1629754" cy="553998"/>
          </a:xfrm>
          <a:prstGeom prst="rect">
            <a:avLst/>
          </a:prstGeom>
        </p:spPr>
        <p:txBody>
          <a:bodyPr wrap="square">
            <a:spAutoFit/>
          </a:bodyPr>
          <a:lstStyle/>
          <a:p>
            <a:pPr algn="ctr"/>
            <a:r>
              <a:rPr lang="en-US" sz="1000" b="1" dirty="0">
                <a:solidFill>
                  <a:schemeClr val="accent1"/>
                </a:solidFill>
              </a:rPr>
              <a:t>Pinched hysteresis </a:t>
            </a:r>
            <a:r>
              <a:rPr lang="en-US" sz="1000" b="1" dirty="0" smtClean="0">
                <a:solidFill>
                  <a:schemeClr val="accent1"/>
                </a:solidFill>
              </a:rPr>
              <a:t>loop and “</a:t>
            </a:r>
            <a:r>
              <a:rPr lang="en-US" sz="1000" b="1" i="1" dirty="0" smtClean="0">
                <a:solidFill>
                  <a:schemeClr val="accent1"/>
                </a:solidFill>
              </a:rPr>
              <a:t>q</a:t>
            </a:r>
            <a:r>
              <a:rPr lang="en-US" sz="1000" b="1" dirty="0" smtClean="0">
                <a:solidFill>
                  <a:schemeClr val="accent1"/>
                </a:solidFill>
              </a:rPr>
              <a:t> vs. </a:t>
            </a:r>
            <a:r>
              <a:rPr lang="en-IE" sz="1000" b="1" i="1" dirty="0" smtClean="0">
                <a:solidFill>
                  <a:schemeClr val="accent1"/>
                </a:solidFill>
                <a:sym typeface="Symbol"/>
              </a:rPr>
              <a:t>”</a:t>
            </a:r>
            <a:r>
              <a:rPr lang="en-IE" sz="1000" b="1" dirty="0" smtClean="0">
                <a:solidFill>
                  <a:schemeClr val="accent1"/>
                </a:solidFill>
              </a:rPr>
              <a:t>  </a:t>
            </a:r>
            <a:r>
              <a:rPr lang="en-US" sz="1000" b="1" dirty="0" smtClean="0">
                <a:solidFill>
                  <a:schemeClr val="accent1"/>
                </a:solidFill>
              </a:rPr>
              <a:t>for </a:t>
            </a:r>
            <a:r>
              <a:rPr lang="en-US" sz="1000" b="1" dirty="0">
                <a:solidFill>
                  <a:schemeClr val="accent1"/>
                </a:solidFill>
              </a:rPr>
              <a:t>the HP memristor</a:t>
            </a:r>
            <a:endParaRPr lang="en-GB" sz="1000" b="1" dirty="0">
              <a:solidFill>
                <a:schemeClr val="accent1"/>
              </a:solidFill>
            </a:endParaRPr>
          </a:p>
        </p:txBody>
      </p:sp>
      <mc:AlternateContent xmlns:mc="http://schemas.openxmlformats.org/markup-compatibility/2006" xmlns:a14="http://schemas.microsoft.com/office/drawing/2010/main">
        <mc:Choice Requires="a14">
          <p:sp>
            <p:nvSpPr>
              <p:cNvPr id="9" name="Rectangle 8"/>
              <p:cNvSpPr/>
              <p:nvPr/>
            </p:nvSpPr>
            <p:spPr>
              <a:xfrm>
                <a:off x="0" y="-1"/>
                <a:ext cx="4601840" cy="2292935"/>
              </a:xfrm>
              <a:prstGeom prst="rect">
                <a:avLst/>
              </a:prstGeom>
            </p:spPr>
            <p:txBody>
              <a:bodyPr wrap="square">
                <a:spAutoFit/>
              </a:bodyPr>
              <a:lstStyle/>
              <a:p>
                <a:pPr algn="just"/>
                <a:r>
                  <a:rPr lang="en-IE" sz="1100" dirty="0"/>
                  <a:t>The largest breakthrough in memristor development came when HP published a paper in 2008 entitled “The missing memristor </a:t>
                </a:r>
                <a:r>
                  <a:rPr lang="en-IE" sz="1100" dirty="0" smtClean="0"/>
                  <a:t>found”</a:t>
                </a:r>
                <a:r>
                  <a:rPr lang="en-IE" sz="1100" baseline="30000" dirty="0" smtClean="0"/>
                  <a:t>1</a:t>
                </a:r>
                <a:r>
                  <a:rPr lang="en-IE" sz="1100" dirty="0" smtClean="0"/>
                  <a:t>. </a:t>
                </a:r>
                <a:r>
                  <a:rPr lang="en-IE" sz="1100" dirty="0"/>
                  <a:t>Stanley Williams and his team had been working on developing a new high speed dense memory based on a crossbar array at the nanoscale. They needed a switch that could connect overlapping </a:t>
                </a:r>
                <a:r>
                  <a:rPr lang="en-IE" sz="1100" dirty="0" smtClean="0"/>
                  <a:t>crossbars, the switch they needed was a memristor. </a:t>
                </a:r>
              </a:p>
              <a:p>
                <a:pPr algn="just"/>
                <a:r>
                  <a:rPr lang="en-IE" sz="1100" dirty="0" smtClean="0"/>
                  <a:t>They </a:t>
                </a:r>
                <a:r>
                  <a:rPr lang="en-IE" sz="1100" dirty="0"/>
                  <a:t>developed the device by sandwiching a cube of </a:t>
                </a:r>
                <a14:m>
                  <m:oMath xmlns:m="http://schemas.openxmlformats.org/officeDocument/2006/math">
                    <m:r>
                      <a:rPr lang="en-IE" sz="1100" i="1">
                        <a:latin typeface="Cambria Math"/>
                      </a:rPr>
                      <m:t>𝑇𝑖</m:t>
                    </m:r>
                    <m:sSub>
                      <m:sSubPr>
                        <m:ctrlPr>
                          <a:rPr lang="en-IE" sz="1100" i="1">
                            <a:latin typeface="Cambria Math"/>
                          </a:rPr>
                        </m:ctrlPr>
                      </m:sSubPr>
                      <m:e>
                        <m:r>
                          <a:rPr lang="en-IE" sz="1100" i="1">
                            <a:latin typeface="Cambria Math"/>
                          </a:rPr>
                          <m:t>𝑂</m:t>
                        </m:r>
                      </m:e>
                      <m:sub>
                        <m:r>
                          <a:rPr lang="en-IE" sz="1100" i="1">
                            <a:latin typeface="Cambria Math"/>
                          </a:rPr>
                          <m:t>2</m:t>
                        </m:r>
                      </m:sub>
                    </m:sSub>
                  </m:oMath>
                </a14:m>
                <a:r>
                  <a:rPr lang="en-IE" sz="1100" dirty="0"/>
                  <a:t> between the platinum </a:t>
                </a:r>
                <a:r>
                  <a:rPr lang="en-IE" sz="1100" dirty="0" smtClean="0"/>
                  <a:t>crossbars, as shown on the right. </a:t>
                </a:r>
                <a:r>
                  <a:rPr lang="en-IE" sz="1100" dirty="0"/>
                  <a:t>A region of the </a:t>
                </a:r>
                <a14:m>
                  <m:oMath xmlns:m="http://schemas.openxmlformats.org/officeDocument/2006/math">
                    <m:r>
                      <a:rPr lang="en-IE" sz="1100" i="1">
                        <a:latin typeface="Cambria Math"/>
                      </a:rPr>
                      <m:t>𝑇𝑖</m:t>
                    </m:r>
                    <m:sSub>
                      <m:sSubPr>
                        <m:ctrlPr>
                          <a:rPr lang="en-IE" sz="1100" i="1">
                            <a:latin typeface="Cambria Math"/>
                          </a:rPr>
                        </m:ctrlPr>
                      </m:sSubPr>
                      <m:e>
                        <m:r>
                          <a:rPr lang="en-IE" sz="1100" i="1">
                            <a:latin typeface="Cambria Math"/>
                          </a:rPr>
                          <m:t>𝑂</m:t>
                        </m:r>
                      </m:e>
                      <m:sub>
                        <m:r>
                          <a:rPr lang="en-IE" sz="1100" i="1">
                            <a:latin typeface="Cambria Math"/>
                          </a:rPr>
                          <m:t>2</m:t>
                        </m:r>
                      </m:sub>
                    </m:sSub>
                  </m:oMath>
                </a14:m>
                <a:r>
                  <a:rPr lang="en-IE" sz="1100" dirty="0"/>
                  <a:t> was auto doped by removing oxygen atoms creating a </a:t>
                </a:r>
                <a14:m>
                  <m:oMath xmlns:m="http://schemas.openxmlformats.org/officeDocument/2006/math">
                    <m:r>
                      <a:rPr lang="en-IE" sz="1100" i="1">
                        <a:latin typeface="Cambria Math"/>
                      </a:rPr>
                      <m:t>𝑇𝑖</m:t>
                    </m:r>
                    <m:sSub>
                      <m:sSubPr>
                        <m:ctrlPr>
                          <a:rPr lang="en-IE" sz="1100" i="1">
                            <a:latin typeface="Cambria Math"/>
                          </a:rPr>
                        </m:ctrlPr>
                      </m:sSubPr>
                      <m:e>
                        <m:r>
                          <a:rPr lang="en-IE" sz="1100" i="1">
                            <a:latin typeface="Cambria Math"/>
                          </a:rPr>
                          <m:t>𝑂</m:t>
                        </m:r>
                      </m:e>
                      <m:sub>
                        <m:r>
                          <a:rPr lang="en-IE" sz="1100" i="1">
                            <a:latin typeface="Cambria Math"/>
                          </a:rPr>
                          <m:t>2−</m:t>
                        </m:r>
                        <m:r>
                          <a:rPr lang="en-IE" sz="1100" i="1">
                            <a:latin typeface="Cambria Math"/>
                          </a:rPr>
                          <m:t>𝑥</m:t>
                        </m:r>
                      </m:sub>
                    </m:sSub>
                  </m:oMath>
                </a14:m>
                <a:r>
                  <a:rPr lang="en-IE" sz="1100" dirty="0"/>
                  <a:t> region. These positive oxygen deficiencies can drift through the entire cube and are moved by applying an electric current. This movement changes the resistance of the memristor. The dopants will also remain in their position until a current is applied again. In this way the memristor has memory.</a:t>
                </a:r>
              </a:p>
            </p:txBody>
          </p:sp>
        </mc:Choice>
        <mc:Fallback xmlns="">
          <p:sp>
            <p:nvSpPr>
              <p:cNvPr id="9" name="Rectangle 8"/>
              <p:cNvSpPr>
                <a:spLocks noRot="1" noChangeAspect="1" noMove="1" noResize="1" noEditPoints="1" noAdjustHandles="1" noChangeArrowheads="1" noChangeShapeType="1" noTextEdit="1"/>
              </p:cNvSpPr>
              <p:nvPr/>
            </p:nvSpPr>
            <p:spPr>
              <a:xfrm>
                <a:off x="0" y="-1"/>
                <a:ext cx="4601840" cy="2292935"/>
              </a:xfrm>
              <a:prstGeom prst="rect">
                <a:avLst/>
              </a:prstGeom>
              <a:blipFill rotWithShape="1">
                <a:blip r:embed="rId8"/>
                <a:stretch>
                  <a:fillRect t="-266" b="-798"/>
                </a:stretch>
              </a:blipFill>
            </p:spPr>
            <p:txBody>
              <a:bodyPr/>
              <a:lstStyle/>
              <a:p>
                <a:r>
                  <a:rPr lang="en-IE">
                    <a:noFill/>
                  </a:rPr>
                  <a:t> </a:t>
                </a:r>
              </a:p>
            </p:txBody>
          </p:sp>
        </mc:Fallback>
      </mc:AlternateContent>
      <p:grpSp>
        <p:nvGrpSpPr>
          <p:cNvPr id="3" name="Group 2"/>
          <p:cNvGrpSpPr/>
          <p:nvPr/>
        </p:nvGrpSpPr>
        <p:grpSpPr>
          <a:xfrm>
            <a:off x="65336" y="2533044"/>
            <a:ext cx="1121793" cy="2210483"/>
            <a:chOff x="-343050" y="2353771"/>
            <a:chExt cx="1121793" cy="2210483"/>
          </a:xfrm>
        </p:grpSpPr>
        <p:pic>
          <p:nvPicPr>
            <p:cNvPr id="2" name="Picture 1" descr="E:\Ray\My Dropbox\UCD\4th Year\Memristor\Interim Report\Crossbar.jp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7459" y="2353771"/>
              <a:ext cx="1075007" cy="1147600"/>
            </a:xfrm>
            <a:prstGeom prst="rect">
              <a:avLst/>
            </a:prstGeom>
            <a:noFill/>
            <a:ln>
              <a:noFill/>
            </a:ln>
          </p:spPr>
        </p:pic>
        <p:sp>
          <p:nvSpPr>
            <p:cNvPr id="11" name="Rectangle 10"/>
            <p:cNvSpPr/>
            <p:nvPr/>
          </p:nvSpPr>
          <p:spPr>
            <a:xfrm>
              <a:off x="-343050" y="3502425"/>
              <a:ext cx="1121793" cy="1061829"/>
            </a:xfrm>
            <a:prstGeom prst="rect">
              <a:avLst/>
            </a:prstGeom>
          </p:spPr>
          <p:txBody>
            <a:bodyPr wrap="square">
              <a:spAutoFit/>
            </a:bodyPr>
            <a:lstStyle/>
            <a:p>
              <a:pPr algn="ctr"/>
              <a:r>
                <a:rPr lang="en-IE" sz="900" b="1" dirty="0" smtClean="0">
                  <a:solidFill>
                    <a:schemeClr val="accent1"/>
                  </a:solidFill>
                </a:rPr>
                <a:t>The memristor’s structure on a crossbar architecture, as viewed on a scanning tunnelling microscope </a:t>
              </a:r>
              <a:endParaRPr lang="en-IE" sz="900" b="1" dirty="0">
                <a:solidFill>
                  <a:schemeClr val="accent1"/>
                </a:solidFill>
              </a:endParaRPr>
            </a:p>
          </p:txBody>
        </p:sp>
      </p:grpSp>
      <p:sp>
        <p:nvSpPr>
          <p:cNvPr id="13" name="Rectangle 12"/>
          <p:cNvSpPr/>
          <p:nvPr/>
        </p:nvSpPr>
        <p:spPr>
          <a:xfrm>
            <a:off x="4889873" y="0"/>
            <a:ext cx="3593728" cy="1673736"/>
          </a:xfrm>
          <a:prstGeom prst="rect">
            <a:avLst/>
          </a:prstGeom>
        </p:spPr>
        <p:txBody>
          <a:bodyPr wrap="square">
            <a:spAutoFit/>
          </a:bodyPr>
          <a:lstStyle/>
          <a:p>
            <a:pPr algn="just"/>
            <a:r>
              <a:rPr lang="en-IE" sz="1100" b="1" dirty="0" smtClean="0"/>
              <a:t>Fig. a</a:t>
            </a:r>
            <a:r>
              <a:rPr lang="en-IE" sz="1100" dirty="0" smtClean="0"/>
              <a:t>  below shows </a:t>
            </a:r>
            <a:r>
              <a:rPr lang="en-IE" sz="1100" dirty="0"/>
              <a:t>the initial condition of the memristor. The oxygen vacancies act as positive dopants. In </a:t>
            </a:r>
            <a:r>
              <a:rPr lang="en-IE" sz="1100" b="1" dirty="0" smtClean="0"/>
              <a:t>Fig. b</a:t>
            </a:r>
            <a:r>
              <a:rPr lang="en-IE" sz="1100" dirty="0" smtClean="0"/>
              <a:t> </a:t>
            </a:r>
            <a:r>
              <a:rPr lang="en-IE" sz="1100" dirty="0"/>
              <a:t>a positive bias is applied to the memristor and the positive charges are repelled throughout the memristor causing the boundary between the two materials to shift. In this way the resistance of the device is lowered and the device is said to be on. In </a:t>
            </a:r>
            <a:r>
              <a:rPr lang="en-US" sz="1100" b="1" dirty="0" smtClean="0"/>
              <a:t>Fig. </a:t>
            </a:r>
            <a:r>
              <a:rPr lang="en-IE" sz="1100" b="1" dirty="0" smtClean="0"/>
              <a:t>c</a:t>
            </a:r>
            <a:r>
              <a:rPr lang="en-IE" sz="1100" dirty="0" smtClean="0"/>
              <a:t> </a:t>
            </a:r>
            <a:r>
              <a:rPr lang="en-IE" sz="1100" dirty="0"/>
              <a:t>a negative bias is applied, the positive charges are attracted to the top of the device, the resistance increases and the device is said to be off.</a:t>
            </a:r>
          </a:p>
        </p:txBody>
      </p:sp>
      <p:sp>
        <p:nvSpPr>
          <p:cNvPr id="14" name="Rectangle 13"/>
          <p:cNvSpPr/>
          <p:nvPr/>
        </p:nvSpPr>
        <p:spPr>
          <a:xfrm>
            <a:off x="4764799" y="2912504"/>
            <a:ext cx="1781257" cy="261610"/>
          </a:xfrm>
          <a:prstGeom prst="rect">
            <a:avLst/>
          </a:prstGeom>
        </p:spPr>
        <p:txBody>
          <a:bodyPr wrap="none">
            <a:spAutoFit/>
          </a:bodyPr>
          <a:lstStyle/>
          <a:p>
            <a:r>
              <a:rPr lang="en-IE" sz="1100" dirty="0" smtClean="0"/>
              <a:t>Voltage through memristor:</a:t>
            </a:r>
            <a:endParaRPr lang="en-IE" sz="1100" dirty="0"/>
          </a:p>
        </p:txBody>
      </p:sp>
      <p:sp>
        <p:nvSpPr>
          <p:cNvPr id="18" name="Rectangle 17"/>
          <p:cNvSpPr/>
          <p:nvPr/>
        </p:nvSpPr>
        <p:spPr>
          <a:xfrm>
            <a:off x="5150654" y="3531854"/>
            <a:ext cx="3332964" cy="430887"/>
          </a:xfrm>
          <a:prstGeom prst="rect">
            <a:avLst/>
          </a:prstGeom>
        </p:spPr>
        <p:txBody>
          <a:bodyPr wrap="none">
            <a:spAutoFit/>
          </a:bodyPr>
          <a:lstStyle/>
          <a:p>
            <a:r>
              <a:rPr lang="en-IE" sz="1100" i="1" dirty="0" smtClean="0"/>
              <a:t>R</a:t>
            </a:r>
            <a:r>
              <a:rPr lang="en-IE" sz="1100" i="1" baseline="-25000" dirty="0" smtClean="0"/>
              <a:t>ON</a:t>
            </a:r>
            <a:r>
              <a:rPr lang="en-IE" sz="1100" dirty="0" smtClean="0"/>
              <a:t> = resistance when on,    </a:t>
            </a:r>
            <a:r>
              <a:rPr lang="en-IE" sz="1100" i="1" dirty="0" smtClean="0"/>
              <a:t>R</a:t>
            </a:r>
            <a:r>
              <a:rPr lang="en-IE" sz="1100" i="1" baseline="-25000" dirty="0" smtClean="0"/>
              <a:t>OFF</a:t>
            </a:r>
            <a:r>
              <a:rPr lang="en-IE" sz="1100" dirty="0" smtClean="0"/>
              <a:t> = resistance when off</a:t>
            </a:r>
          </a:p>
          <a:p>
            <a:r>
              <a:rPr lang="en-IE" sz="1100" i="1" dirty="0" smtClean="0"/>
              <a:t>D</a:t>
            </a:r>
            <a:r>
              <a:rPr lang="en-IE" sz="1100" dirty="0" smtClean="0"/>
              <a:t> = length of device, 	        </a:t>
            </a:r>
            <a:r>
              <a:rPr lang="en-IE" sz="1100" i="1" dirty="0" smtClean="0"/>
              <a:t>w</a:t>
            </a:r>
            <a:r>
              <a:rPr lang="en-IE" sz="1100" dirty="0" smtClean="0"/>
              <a:t> = width of doped region</a:t>
            </a:r>
            <a:endParaRPr lang="en-IE" sz="1100" dirty="0"/>
          </a:p>
        </p:txBody>
      </p:sp>
      <p:sp>
        <p:nvSpPr>
          <p:cNvPr id="19" name="Rectangle 18"/>
          <p:cNvSpPr/>
          <p:nvPr/>
        </p:nvSpPr>
        <p:spPr>
          <a:xfrm>
            <a:off x="4759116" y="4494882"/>
            <a:ext cx="979755" cy="261610"/>
          </a:xfrm>
          <a:prstGeom prst="rect">
            <a:avLst/>
          </a:prstGeom>
        </p:spPr>
        <p:txBody>
          <a:bodyPr wrap="none">
            <a:spAutoFit/>
          </a:bodyPr>
          <a:lstStyle/>
          <a:p>
            <a:r>
              <a:rPr lang="en-IE" sz="1100" dirty="0" smtClean="0"/>
              <a:t>Memristance:</a:t>
            </a:r>
            <a:endParaRPr lang="en-IE" sz="1100" dirty="0"/>
          </a:p>
        </p:txBody>
      </p:sp>
      <mc:AlternateContent xmlns:mc="http://schemas.openxmlformats.org/markup-compatibility/2006" xmlns:a14="http://schemas.microsoft.com/office/drawing/2010/main">
        <mc:Choice Requires="a14">
          <p:sp>
            <p:nvSpPr>
              <p:cNvPr id="20" name="Rectangle 19"/>
              <p:cNvSpPr/>
              <p:nvPr/>
            </p:nvSpPr>
            <p:spPr>
              <a:xfrm>
                <a:off x="7415526" y="3962741"/>
                <a:ext cx="1054200" cy="446148"/>
              </a:xfrm>
              <a:prstGeom prst="rect">
                <a:avLst/>
              </a:prstGeom>
            </p:spPr>
            <p:txBody>
              <a:bodyPr wrap="square">
                <a:spAutoFit/>
              </a:bodyPr>
              <a:lstStyle/>
              <a:p>
                <a14:m>
                  <m:oMath xmlns:m="http://schemas.openxmlformats.org/officeDocument/2006/math">
                    <m:sSub>
                      <m:sSubPr>
                        <m:ctrlPr>
                          <a:rPr lang="en-IE" sz="1100" i="1">
                            <a:latin typeface="Cambria Math"/>
                          </a:rPr>
                        </m:ctrlPr>
                      </m:sSubPr>
                      <m:e>
                        <m:r>
                          <a:rPr lang="en-IE" sz="1100" i="1">
                            <a:latin typeface="Cambria Math"/>
                          </a:rPr>
                          <m:t>𝜇</m:t>
                        </m:r>
                      </m:e>
                      <m:sub>
                        <m:r>
                          <a:rPr lang="en-IE" sz="1100" i="1">
                            <a:latin typeface="Cambria Math"/>
                          </a:rPr>
                          <m:t>𝑣</m:t>
                        </m:r>
                      </m:sub>
                    </m:sSub>
                  </m:oMath>
                </a14:m>
                <a:r>
                  <a:rPr lang="en-IE" sz="1100" dirty="0"/>
                  <a:t> </a:t>
                </a:r>
                <a:r>
                  <a:rPr lang="en-IE" sz="1100" dirty="0" smtClean="0"/>
                  <a:t>= </a:t>
                </a:r>
                <a:r>
                  <a:rPr lang="en-IE" sz="1100" dirty="0"/>
                  <a:t>average ion mobility</a:t>
                </a:r>
              </a:p>
            </p:txBody>
          </p:sp>
        </mc:Choice>
        <mc:Fallback xmlns="">
          <p:sp>
            <p:nvSpPr>
              <p:cNvPr id="20" name="Rectangle 19"/>
              <p:cNvSpPr>
                <a:spLocks noRot="1" noChangeAspect="1" noMove="1" noResize="1" noEditPoints="1" noAdjustHandles="1" noChangeArrowheads="1" noChangeShapeType="1" noTextEdit="1"/>
              </p:cNvSpPr>
              <p:nvPr/>
            </p:nvSpPr>
            <p:spPr>
              <a:xfrm>
                <a:off x="7415526" y="3962741"/>
                <a:ext cx="1054200" cy="446148"/>
              </a:xfrm>
              <a:prstGeom prst="rect">
                <a:avLst/>
              </a:prstGeom>
              <a:blipFill rotWithShape="1">
                <a:blip r:embed="rId10"/>
                <a:stretch>
                  <a:fillRect b="-8219"/>
                </a:stretch>
              </a:blipFill>
            </p:spPr>
            <p:txBody>
              <a:bodyPr/>
              <a:lstStyle/>
              <a:p>
                <a:r>
                  <a:rPr lang="en-IE">
                    <a:noFill/>
                  </a:rPr>
                  <a:t> </a:t>
                </a:r>
              </a:p>
            </p:txBody>
          </p:sp>
        </mc:Fallback>
      </mc:AlternateContent>
      <p:cxnSp>
        <p:nvCxnSpPr>
          <p:cNvPr id="21" name="Straight Connector 20"/>
          <p:cNvCxnSpPr/>
          <p:nvPr/>
        </p:nvCxnSpPr>
        <p:spPr>
          <a:xfrm>
            <a:off x="0" y="2334642"/>
            <a:ext cx="4763806" cy="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flipH="1" flipV="1">
            <a:off x="4763806" y="0"/>
            <a:ext cx="1" cy="2912505"/>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9" name="Rectangle 28"/>
              <p:cNvSpPr/>
              <p:nvPr/>
            </p:nvSpPr>
            <p:spPr>
              <a:xfrm>
                <a:off x="5753968" y="3975404"/>
                <a:ext cx="1403909" cy="4208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IE" sz="1100" i="1" smtClean="0">
                              <a:solidFill>
                                <a:srgbClr val="FF0000"/>
                              </a:solidFill>
                              <a:latin typeface="Cambria Math"/>
                            </a:rPr>
                          </m:ctrlPr>
                        </m:fPr>
                        <m:num>
                          <m:r>
                            <a:rPr lang="en-IE" sz="1100" i="1">
                              <a:solidFill>
                                <a:srgbClr val="FF0000"/>
                              </a:solidFill>
                              <a:latin typeface="Cambria Math"/>
                            </a:rPr>
                            <m:t>𝑑𝑤</m:t>
                          </m:r>
                          <m:d>
                            <m:dPr>
                              <m:ctrlPr>
                                <a:rPr lang="en-IE"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𝑑𝑡</m:t>
                          </m:r>
                        </m:den>
                      </m:f>
                      <m:r>
                        <a:rPr lang="en-IE" sz="1100" i="1">
                          <a:solidFill>
                            <a:srgbClr val="FF0000"/>
                          </a:solidFill>
                          <a:latin typeface="Cambria Math"/>
                        </a:rPr>
                        <m:t>=</m:t>
                      </m:r>
                      <m:sSub>
                        <m:sSubPr>
                          <m:ctrlPr>
                            <a:rPr lang="en-IE" sz="1100" i="1">
                              <a:solidFill>
                                <a:srgbClr val="FF0000"/>
                              </a:solidFill>
                              <a:latin typeface="Cambria Math"/>
                            </a:rPr>
                          </m:ctrlPr>
                        </m:sSubPr>
                        <m:e>
                          <m:r>
                            <a:rPr lang="en-IE" sz="1100" i="1">
                              <a:solidFill>
                                <a:srgbClr val="FF0000"/>
                              </a:solidFill>
                              <a:latin typeface="Cambria Math"/>
                            </a:rPr>
                            <m:t>𝜇</m:t>
                          </m:r>
                        </m:e>
                        <m:sub>
                          <m:r>
                            <a:rPr lang="en-IE" sz="1100" i="1">
                              <a:solidFill>
                                <a:srgbClr val="FF0000"/>
                              </a:solidFill>
                              <a:latin typeface="Cambria Math"/>
                            </a:rPr>
                            <m:t>𝑣</m:t>
                          </m:r>
                        </m:sub>
                      </m:sSub>
                      <m:f>
                        <m:fPr>
                          <m:ctrlPr>
                            <a:rPr lang="en-IE" sz="1100" i="1">
                              <a:solidFill>
                                <a:srgbClr val="FF0000"/>
                              </a:solidFill>
                              <a:latin typeface="Cambria Math"/>
                            </a:rPr>
                          </m:ctrlPr>
                        </m:fPr>
                        <m:num>
                          <m:sSub>
                            <m:sSubPr>
                              <m:ctrlPr>
                                <a:rPr lang="en-IE"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num>
                        <m:den>
                          <m:r>
                            <a:rPr lang="en-IE" sz="1100" i="1">
                              <a:solidFill>
                                <a:srgbClr val="FF0000"/>
                              </a:solidFill>
                              <a:latin typeface="Cambria Math"/>
                            </a:rPr>
                            <m:t>𝐷</m:t>
                          </m:r>
                        </m:den>
                      </m:f>
                      <m:r>
                        <a:rPr lang="en-IE" sz="1100" i="1">
                          <a:solidFill>
                            <a:srgbClr val="FF0000"/>
                          </a:solidFill>
                          <a:latin typeface="Cambria Math"/>
                        </a:rPr>
                        <m:t>𝑖</m:t>
                      </m:r>
                      <m:d>
                        <m:dPr>
                          <m:ctrlPr>
                            <a:rPr lang="en-IE" sz="1100" i="1">
                              <a:solidFill>
                                <a:srgbClr val="FF0000"/>
                              </a:solidFill>
                              <a:latin typeface="Cambria Math"/>
                            </a:rPr>
                          </m:ctrlPr>
                        </m:dPr>
                        <m:e>
                          <m:r>
                            <a:rPr lang="en-IE" sz="1100" i="1">
                              <a:solidFill>
                                <a:srgbClr val="FF0000"/>
                              </a:solidFill>
                              <a:latin typeface="Cambria Math"/>
                            </a:rPr>
                            <m:t>𝑡</m:t>
                          </m:r>
                        </m:e>
                      </m:d>
                    </m:oMath>
                  </m:oMathPara>
                </a14:m>
                <a:endParaRPr lang="en-IE" sz="1100" dirty="0">
                  <a:solidFill>
                    <a:srgbClr val="FF0000"/>
                  </a:solidFill>
                </a:endParaRPr>
              </a:p>
            </p:txBody>
          </p:sp>
        </mc:Choice>
        <mc:Fallback xmlns="">
          <p:sp>
            <p:nvSpPr>
              <p:cNvPr id="29" name="Rectangle 28"/>
              <p:cNvSpPr>
                <a:spLocks noRot="1" noChangeAspect="1" noMove="1" noResize="1" noEditPoints="1" noAdjustHandles="1" noChangeArrowheads="1" noChangeShapeType="1" noTextEdit="1"/>
              </p:cNvSpPr>
              <p:nvPr/>
            </p:nvSpPr>
            <p:spPr>
              <a:xfrm>
                <a:off x="5753968" y="3975404"/>
                <a:ext cx="1403909" cy="420821"/>
              </a:xfrm>
              <a:prstGeom prst="rect">
                <a:avLst/>
              </a:prstGeom>
              <a:blipFill rotWithShape="1">
                <a:blip r:embed="rId11"/>
                <a:stretch>
                  <a:fillRect/>
                </a:stretch>
              </a:blipFill>
            </p:spPr>
            <p:txBody>
              <a:bodyPr/>
              <a:lstStyle/>
              <a:p>
                <a:r>
                  <a:rPr lang="en-IE">
                    <a:noFill/>
                  </a:rPr>
                  <a:t> </a:t>
                </a:r>
              </a:p>
            </p:txBody>
          </p:sp>
        </mc:Fallback>
      </mc:AlternateContent>
      <p:sp>
        <p:nvSpPr>
          <p:cNvPr id="33" name="Rectangle 32"/>
          <p:cNvSpPr/>
          <p:nvPr/>
        </p:nvSpPr>
        <p:spPr>
          <a:xfrm>
            <a:off x="4745856" y="4082560"/>
            <a:ext cx="1059906" cy="261610"/>
          </a:xfrm>
          <a:prstGeom prst="rect">
            <a:avLst/>
          </a:prstGeom>
        </p:spPr>
        <p:txBody>
          <a:bodyPr wrap="none">
            <a:spAutoFit/>
          </a:bodyPr>
          <a:lstStyle/>
          <a:p>
            <a:r>
              <a:rPr lang="en-IE" sz="1100" dirty="0" smtClean="0"/>
              <a:t>State Equation:</a:t>
            </a:r>
            <a:endParaRPr lang="en-IE" sz="1100" dirty="0"/>
          </a:p>
        </p:txBody>
      </p:sp>
    </p:spTree>
    <p:extLst>
      <p:ext uri="{BB962C8B-B14F-4D97-AF65-F5344CB8AC3E}">
        <p14:creationId xmlns:p14="http://schemas.microsoft.com/office/powerpoint/2010/main" val="98992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4036" y="966490"/>
            <a:ext cx="3566826" cy="3453647"/>
          </a:xfrm>
          <a:prstGeom prst="rect">
            <a:avLst/>
          </a:prstGeom>
          <a:noFill/>
        </p:spPr>
      </p:pic>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505499121"/>
                  </p:ext>
                </p:extLst>
              </p:nvPr>
            </p:nvGraphicFramePr>
            <p:xfrm>
              <a:off x="99914" y="2190626"/>
              <a:ext cx="4471467" cy="2601971"/>
            </p:xfrm>
            <a:graphic>
              <a:graphicData uri="http://schemas.openxmlformats.org/drawingml/2006/table">
                <a:tbl>
                  <a:tblPr firstRow="1" firstCol="1" bandRow="1">
                    <a:tableStyleId>{5C22544A-7EE6-4342-B048-85BDC9FD1C3A}</a:tableStyleId>
                  </a:tblPr>
                  <a:tblGrid>
                    <a:gridCol w="1440160"/>
                    <a:gridCol w="1276877"/>
                    <a:gridCol w="1754430"/>
                  </a:tblGrid>
                  <a:tr h="276428">
                    <a:tc>
                      <a:txBody>
                        <a:bodyPr/>
                        <a:lstStyle/>
                        <a:p>
                          <a:pPr algn="ctr">
                            <a:lnSpc>
                              <a:spcPct val="150000"/>
                            </a:lnSpc>
                            <a:spcAft>
                              <a:spcPts val="0"/>
                            </a:spcAft>
                          </a:pPr>
                          <a:r>
                            <a:rPr lang="en-IE" sz="1600" dirty="0">
                              <a:effectLst/>
                            </a:rPr>
                            <a:t>Circuit Element</a:t>
                          </a:r>
                          <a:endParaRPr lang="en-IE" sz="160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600" dirty="0">
                              <a:effectLst/>
                            </a:rPr>
                            <a:t>Equation</a:t>
                          </a:r>
                          <a:endParaRPr lang="en-IE" sz="160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600" dirty="0">
                              <a:effectLst/>
                            </a:rPr>
                            <a:t>Function</a:t>
                          </a:r>
                          <a:endParaRPr lang="en-IE" sz="1600" dirty="0">
                            <a:effectLst/>
                            <a:latin typeface="Times New Roman"/>
                            <a:ea typeface="MS Mincho"/>
                            <a:cs typeface="Times New Roman"/>
                          </a:endParaRPr>
                        </a:p>
                      </a:txBody>
                      <a:tcPr marL="56333" marR="56333" marT="0" marB="0"/>
                    </a:tc>
                  </a:tr>
                  <a:tr h="418062">
                    <a:tc>
                      <a:txBody>
                        <a:bodyPr/>
                        <a:lstStyle/>
                        <a:p>
                          <a:pPr algn="ctr">
                            <a:lnSpc>
                              <a:spcPct val="115000"/>
                            </a:lnSpc>
                            <a:spcAft>
                              <a:spcPts val="0"/>
                            </a:spcAft>
                          </a:pPr>
                          <a:r>
                            <a:rPr lang="en-IE" sz="1600" dirty="0">
                              <a:effectLst/>
                            </a:rPr>
                            <a:t>Resistor</a:t>
                          </a:r>
                          <a:endParaRPr lang="en-IE" sz="160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𝑉</m:t>
                                </m:r>
                                <m:r>
                                  <a:rPr lang="en-IE" sz="1600">
                                    <a:effectLst/>
                                    <a:latin typeface="Cambria Math"/>
                                  </a:rPr>
                                  <m:t>=</m:t>
                                </m:r>
                                <m:r>
                                  <a:rPr lang="en-IE" sz="1600">
                                    <a:effectLst/>
                                    <a:latin typeface="Cambria Math"/>
                                  </a:rPr>
                                  <m:t>𝑖𝑅</m:t>
                                </m:r>
                              </m:oMath>
                            </m:oMathPara>
                          </a14:m>
                          <a:endParaRPr lang="en-IE" sz="160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𝑓</m:t>
                                </m:r>
                                <m:d>
                                  <m:dPr>
                                    <m:ctrlPr>
                                      <a:rPr lang="en-IE" sz="1600" i="1">
                                        <a:effectLst/>
                                        <a:latin typeface="Cambria Math"/>
                                      </a:rPr>
                                    </m:ctrlPr>
                                  </m:dPr>
                                  <m:e>
                                    <m:r>
                                      <a:rPr lang="en-IE" sz="1600">
                                        <a:effectLst/>
                                        <a:latin typeface="Cambria Math"/>
                                      </a:rPr>
                                      <m:t>𝑉</m:t>
                                    </m:r>
                                    <m:r>
                                      <a:rPr lang="en-IE" sz="1600">
                                        <a:effectLst/>
                                        <a:latin typeface="Cambria Math"/>
                                      </a:rPr>
                                      <m:t>,</m:t>
                                    </m:r>
                                    <m:r>
                                      <a:rPr lang="en-IE" sz="1600">
                                        <a:effectLst/>
                                        <a:latin typeface="Cambria Math"/>
                                      </a:rPr>
                                      <m:t>𝑖</m:t>
                                    </m:r>
                                  </m:e>
                                </m:d>
                                <m:r>
                                  <a:rPr lang="en-IE" sz="1600">
                                    <a:effectLst/>
                                    <a:latin typeface="Cambria Math"/>
                                  </a:rPr>
                                  <m:t>=0</m:t>
                                </m:r>
                              </m:oMath>
                            </m:oMathPara>
                          </a14:m>
                          <a:endParaRPr lang="en-IE" sz="1600" dirty="0">
                            <a:effectLst/>
                            <a:latin typeface="Times New Roman"/>
                            <a:ea typeface="MS Mincho"/>
                            <a:cs typeface="Times New Roman"/>
                          </a:endParaRPr>
                        </a:p>
                      </a:txBody>
                      <a:tcPr marL="56333" marR="56333" marT="0" marB="0" anchor="ctr"/>
                    </a:tc>
                  </a:tr>
                  <a:tr h="505721">
                    <a:tc>
                      <a:txBody>
                        <a:bodyPr/>
                        <a:lstStyle/>
                        <a:p>
                          <a:pPr algn="ctr">
                            <a:lnSpc>
                              <a:spcPct val="115000"/>
                            </a:lnSpc>
                            <a:spcAft>
                              <a:spcPts val="0"/>
                            </a:spcAft>
                          </a:pPr>
                          <a:r>
                            <a:rPr lang="en-IE" sz="1600" dirty="0">
                              <a:effectLst/>
                            </a:rPr>
                            <a:t>Capacitor</a:t>
                          </a:r>
                          <a:endParaRPr lang="en-IE" sz="160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𝑞</m:t>
                                </m:r>
                                <m:r>
                                  <a:rPr lang="en-IE" sz="1600">
                                    <a:effectLst/>
                                    <a:latin typeface="Cambria Math"/>
                                  </a:rPr>
                                  <m:t>=</m:t>
                                </m:r>
                                <m:r>
                                  <a:rPr lang="en-IE" sz="1600">
                                    <a:effectLst/>
                                    <a:latin typeface="Cambria Math"/>
                                  </a:rPr>
                                  <m:t>𝐶𝑉</m:t>
                                </m:r>
                              </m:oMath>
                            </m:oMathPara>
                          </a14:m>
                          <a:endParaRPr lang="en-IE" sz="160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𝑓</m:t>
                                </m:r>
                                <m:d>
                                  <m:dPr>
                                    <m:ctrlPr>
                                      <a:rPr lang="en-IE" sz="1600" i="1">
                                        <a:effectLst/>
                                        <a:latin typeface="Cambria Math"/>
                                      </a:rPr>
                                    </m:ctrlPr>
                                  </m:dPr>
                                  <m:e>
                                    <m:r>
                                      <a:rPr lang="en-IE" sz="1600">
                                        <a:effectLst/>
                                        <a:latin typeface="Cambria Math"/>
                                      </a:rPr>
                                      <m:t>𝑉</m:t>
                                    </m:r>
                                    <m:r>
                                      <a:rPr lang="en-IE" sz="1600">
                                        <a:effectLst/>
                                        <a:latin typeface="Cambria Math"/>
                                      </a:rPr>
                                      <m:t>,</m:t>
                                    </m:r>
                                    <m:r>
                                      <a:rPr lang="en-IE" sz="1600">
                                        <a:effectLst/>
                                        <a:latin typeface="Cambria Math"/>
                                      </a:rPr>
                                      <m:t>𝑞</m:t>
                                    </m:r>
                                  </m:e>
                                </m:d>
                                <m:r>
                                  <a:rPr lang="en-IE" sz="1600">
                                    <a:effectLst/>
                                    <a:latin typeface="Cambria Math"/>
                                  </a:rPr>
                                  <m:t>=0</m:t>
                                </m:r>
                              </m:oMath>
                            </m:oMathPara>
                          </a14:m>
                          <a:endParaRPr lang="en-IE" sz="1600" dirty="0">
                            <a:effectLst/>
                          </a:endParaRPr>
                        </a:p>
                        <a:p>
                          <a:pPr algn="ctr">
                            <a:lnSpc>
                              <a:spcPct val="115000"/>
                            </a:lnSpc>
                            <a:spcAft>
                              <a:spcPts val="0"/>
                            </a:spcAft>
                          </a:pPr>
                          <a:r>
                            <a:rPr lang="en-IE" sz="1600" dirty="0">
                              <a:effectLst/>
                            </a:rPr>
                            <a:t>where </a:t>
                          </a:r>
                          <a14:m>
                            <m:oMath xmlns:m="http://schemas.openxmlformats.org/officeDocument/2006/math">
                              <m:r>
                                <a:rPr lang="en-IE" sz="1600">
                                  <a:effectLst/>
                                  <a:latin typeface="Cambria Math"/>
                                </a:rPr>
                                <m:t>𝑖</m:t>
                              </m:r>
                              <m:r>
                                <a:rPr lang="en-IE" sz="1600">
                                  <a:effectLst/>
                                  <a:latin typeface="Cambria Math"/>
                                </a:rPr>
                                <m:t>=</m:t>
                              </m:r>
                              <m:f>
                                <m:fPr>
                                  <m:ctrlPr>
                                    <a:rPr lang="en-IE" sz="1600" i="1">
                                      <a:effectLst/>
                                      <a:latin typeface="Cambria Math"/>
                                    </a:rPr>
                                  </m:ctrlPr>
                                </m:fPr>
                                <m:num>
                                  <m:r>
                                    <a:rPr lang="en-IE" sz="1600">
                                      <a:effectLst/>
                                      <a:latin typeface="Cambria Math"/>
                                    </a:rPr>
                                    <m:t>𝑑𝑞</m:t>
                                  </m:r>
                                </m:num>
                                <m:den>
                                  <m:r>
                                    <a:rPr lang="en-IE" sz="1600">
                                      <a:effectLst/>
                                      <a:latin typeface="Cambria Math"/>
                                    </a:rPr>
                                    <m:t>𝑑𝑡</m:t>
                                  </m:r>
                                </m:den>
                              </m:f>
                            </m:oMath>
                          </a14:m>
                          <a:endParaRPr lang="en-IE" sz="1600" dirty="0">
                            <a:effectLst/>
                            <a:latin typeface="Times New Roman"/>
                            <a:ea typeface="MS Mincho"/>
                            <a:cs typeface="Times New Roman"/>
                          </a:endParaRPr>
                        </a:p>
                      </a:txBody>
                      <a:tcPr marL="56333" marR="56333" marT="0" marB="0" anchor="ctr"/>
                    </a:tc>
                  </a:tr>
                  <a:tr h="505721">
                    <a:tc>
                      <a:txBody>
                        <a:bodyPr/>
                        <a:lstStyle/>
                        <a:p>
                          <a:pPr algn="ctr">
                            <a:lnSpc>
                              <a:spcPct val="115000"/>
                            </a:lnSpc>
                            <a:spcAft>
                              <a:spcPts val="0"/>
                            </a:spcAft>
                          </a:pPr>
                          <a:r>
                            <a:rPr lang="en-IE" sz="1600" dirty="0">
                              <a:effectLst/>
                            </a:rPr>
                            <a:t>Inductor</a:t>
                          </a:r>
                          <a:endParaRPr lang="en-IE" sz="160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𝜑</m:t>
                                </m:r>
                                <m:r>
                                  <a:rPr lang="en-IE" sz="1600">
                                    <a:effectLst/>
                                    <a:latin typeface="Cambria Math"/>
                                  </a:rPr>
                                  <m:t>=</m:t>
                                </m:r>
                                <m:r>
                                  <a:rPr lang="en-IE" sz="1600">
                                    <a:effectLst/>
                                    <a:latin typeface="Cambria Math"/>
                                  </a:rPr>
                                  <m:t>𝐿𝑖</m:t>
                                </m:r>
                              </m:oMath>
                            </m:oMathPara>
                          </a14:m>
                          <a:endParaRPr lang="en-IE" sz="160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𝑓</m:t>
                                </m:r>
                                <m:d>
                                  <m:dPr>
                                    <m:ctrlPr>
                                      <a:rPr lang="en-IE" sz="1600" i="1">
                                        <a:effectLst/>
                                        <a:latin typeface="Cambria Math"/>
                                      </a:rPr>
                                    </m:ctrlPr>
                                  </m:dPr>
                                  <m:e>
                                    <m:r>
                                      <a:rPr lang="en-IE" sz="1600">
                                        <a:effectLst/>
                                        <a:latin typeface="Cambria Math"/>
                                      </a:rPr>
                                      <m:t>𝑖</m:t>
                                    </m:r>
                                    <m:r>
                                      <a:rPr lang="en-IE" sz="1600">
                                        <a:effectLst/>
                                        <a:latin typeface="Cambria Math"/>
                                      </a:rPr>
                                      <m:t>,</m:t>
                                    </m:r>
                                    <m:r>
                                      <a:rPr lang="en-IE" sz="1600">
                                        <a:effectLst/>
                                        <a:latin typeface="Cambria Math"/>
                                      </a:rPr>
                                      <m:t>𝜑</m:t>
                                    </m:r>
                                  </m:e>
                                </m:d>
                                <m:r>
                                  <a:rPr lang="en-IE" sz="1600">
                                    <a:effectLst/>
                                    <a:latin typeface="Cambria Math"/>
                                  </a:rPr>
                                  <m:t>=0</m:t>
                                </m:r>
                              </m:oMath>
                            </m:oMathPara>
                          </a14:m>
                          <a:endParaRPr lang="en-IE" sz="1600" dirty="0">
                            <a:effectLst/>
                          </a:endParaRPr>
                        </a:p>
                        <a:p>
                          <a:pPr algn="ctr">
                            <a:lnSpc>
                              <a:spcPct val="115000"/>
                            </a:lnSpc>
                            <a:spcAft>
                              <a:spcPts val="0"/>
                            </a:spcAft>
                          </a:pPr>
                          <a:r>
                            <a:rPr lang="en-IE" sz="1600" dirty="0">
                              <a:effectLst/>
                            </a:rPr>
                            <a:t>where </a:t>
                          </a:r>
                          <a14:m>
                            <m:oMath xmlns:m="http://schemas.openxmlformats.org/officeDocument/2006/math">
                              <m:r>
                                <a:rPr lang="en-IE" sz="1600">
                                  <a:effectLst/>
                                  <a:latin typeface="Cambria Math"/>
                                </a:rPr>
                                <m:t>𝑉</m:t>
                              </m:r>
                              <m:r>
                                <a:rPr lang="en-IE" sz="1600">
                                  <a:effectLst/>
                                  <a:latin typeface="Cambria Math"/>
                                </a:rPr>
                                <m:t>=</m:t>
                              </m:r>
                              <m:f>
                                <m:fPr>
                                  <m:ctrlPr>
                                    <a:rPr lang="en-IE" sz="1600" i="1">
                                      <a:effectLst/>
                                      <a:latin typeface="Cambria Math"/>
                                    </a:rPr>
                                  </m:ctrlPr>
                                </m:fPr>
                                <m:num>
                                  <m:r>
                                    <a:rPr lang="en-IE" sz="1600">
                                      <a:effectLst/>
                                      <a:latin typeface="Cambria Math"/>
                                    </a:rPr>
                                    <m:t>𝑑</m:t>
                                  </m:r>
                                  <m:r>
                                    <a:rPr lang="en-IE" sz="1600">
                                      <a:effectLst/>
                                      <a:latin typeface="Cambria Math"/>
                                    </a:rPr>
                                    <m:t>𝜑</m:t>
                                  </m:r>
                                </m:num>
                                <m:den>
                                  <m:r>
                                    <a:rPr lang="en-IE" sz="1600">
                                      <a:effectLst/>
                                      <a:latin typeface="Cambria Math"/>
                                    </a:rPr>
                                    <m:t>𝑑𝑞</m:t>
                                  </m:r>
                                </m:den>
                              </m:f>
                            </m:oMath>
                          </a14:m>
                          <a:endParaRPr lang="en-IE" sz="1600" dirty="0">
                            <a:effectLst/>
                            <a:latin typeface="Times New Roman"/>
                            <a:ea typeface="MS Mincho"/>
                            <a:cs typeface="Times New Roman"/>
                          </a:endParaRPr>
                        </a:p>
                      </a:txBody>
                      <a:tcPr marL="56333" marR="56333" marT="0" marB="0" anchor="ctr"/>
                    </a:tc>
                  </a:tr>
                  <a:tr h="418735">
                    <a:tc>
                      <a:txBody>
                        <a:bodyPr/>
                        <a:lstStyle/>
                        <a:p>
                          <a:pPr algn="ctr">
                            <a:lnSpc>
                              <a:spcPct val="115000"/>
                            </a:lnSpc>
                            <a:spcAft>
                              <a:spcPts val="0"/>
                            </a:spcAft>
                          </a:pPr>
                          <a:r>
                            <a:rPr lang="en-IE" sz="1600" dirty="0">
                              <a:solidFill>
                                <a:schemeClr val="bg1"/>
                              </a:solidFill>
                              <a:effectLst/>
                            </a:rPr>
                            <a:t>Memristor</a:t>
                          </a:r>
                          <a:endParaRPr lang="en-IE" sz="1600" dirty="0">
                            <a:solidFill>
                              <a:schemeClr val="bg1"/>
                            </a:solidFill>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𝑑</m:t>
                                </m:r>
                                <m:r>
                                  <a:rPr lang="en-IE" sz="1600">
                                    <a:effectLst/>
                                    <a:latin typeface="Cambria Math"/>
                                  </a:rPr>
                                  <m:t>𝜑</m:t>
                                </m:r>
                                <m:r>
                                  <a:rPr lang="en-IE" sz="1600">
                                    <a:effectLst/>
                                    <a:latin typeface="Cambria Math"/>
                                  </a:rPr>
                                  <m:t>=</m:t>
                                </m:r>
                                <m:r>
                                  <a:rPr lang="en-IE" sz="1600">
                                    <a:effectLst/>
                                    <a:latin typeface="Cambria Math"/>
                                  </a:rPr>
                                  <m:t>𝑀𝑑𝑞</m:t>
                                </m:r>
                              </m:oMath>
                            </m:oMathPara>
                          </a14:m>
                          <a:endParaRPr lang="en-IE" sz="160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600">
                                    <a:effectLst/>
                                    <a:latin typeface="Cambria Math"/>
                                  </a:rPr>
                                  <m:t>𝑓</m:t>
                                </m:r>
                                <m:d>
                                  <m:dPr>
                                    <m:ctrlPr>
                                      <a:rPr lang="en-IE" sz="1600" i="1">
                                        <a:effectLst/>
                                        <a:latin typeface="Cambria Math"/>
                                      </a:rPr>
                                    </m:ctrlPr>
                                  </m:dPr>
                                  <m:e>
                                    <m:r>
                                      <a:rPr lang="en-IE" sz="1600">
                                        <a:effectLst/>
                                        <a:latin typeface="Cambria Math"/>
                                      </a:rPr>
                                      <m:t>𝜑</m:t>
                                    </m:r>
                                    <m:r>
                                      <a:rPr lang="en-IE" sz="1600">
                                        <a:effectLst/>
                                        <a:latin typeface="Cambria Math"/>
                                      </a:rPr>
                                      <m:t>,</m:t>
                                    </m:r>
                                    <m:r>
                                      <a:rPr lang="en-IE" sz="1600">
                                        <a:effectLst/>
                                        <a:latin typeface="Cambria Math"/>
                                      </a:rPr>
                                      <m:t>𝑞</m:t>
                                    </m:r>
                                  </m:e>
                                </m:d>
                                <m:r>
                                  <a:rPr lang="en-IE" sz="1600">
                                    <a:effectLst/>
                                    <a:latin typeface="Cambria Math"/>
                                  </a:rPr>
                                  <m:t>=0</m:t>
                                </m:r>
                              </m:oMath>
                            </m:oMathPara>
                          </a14:m>
                          <a:endParaRPr lang="en-IE" sz="1600" dirty="0">
                            <a:effectLst/>
                            <a:latin typeface="Times New Roman"/>
                            <a:ea typeface="MS Mincho"/>
                            <a:cs typeface="Times New Roman"/>
                          </a:endParaRPr>
                        </a:p>
                      </a:txBody>
                      <a:tcPr marL="56333" marR="56333" marT="0" marB="0" anchor="ct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505499121"/>
                  </p:ext>
                </p:extLst>
              </p:nvPr>
            </p:nvGraphicFramePr>
            <p:xfrm>
              <a:off x="99914" y="2190626"/>
              <a:ext cx="4471467" cy="2601971"/>
            </p:xfrm>
            <a:graphic>
              <a:graphicData uri="http://schemas.openxmlformats.org/drawingml/2006/table">
                <a:tbl>
                  <a:tblPr firstRow="1" firstCol="1" bandRow="1">
                    <a:tableStyleId>{5C22544A-7EE6-4342-B048-85BDC9FD1C3A}</a:tableStyleId>
                  </a:tblPr>
                  <a:tblGrid>
                    <a:gridCol w="1440160"/>
                    <a:gridCol w="1276877"/>
                    <a:gridCol w="1754430"/>
                  </a:tblGrid>
                  <a:tr h="365760">
                    <a:tc>
                      <a:txBody>
                        <a:bodyPr/>
                        <a:lstStyle/>
                        <a:p>
                          <a:pPr algn="ctr">
                            <a:lnSpc>
                              <a:spcPct val="150000"/>
                            </a:lnSpc>
                            <a:spcAft>
                              <a:spcPts val="0"/>
                            </a:spcAft>
                          </a:pPr>
                          <a:r>
                            <a:rPr lang="en-IE" sz="1600" dirty="0">
                              <a:effectLst/>
                            </a:rPr>
                            <a:t>Circuit Element</a:t>
                          </a:r>
                          <a:endParaRPr lang="en-IE" sz="160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600" dirty="0">
                              <a:effectLst/>
                            </a:rPr>
                            <a:t>Equation</a:t>
                          </a:r>
                          <a:endParaRPr lang="en-IE" sz="160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600" dirty="0">
                              <a:effectLst/>
                            </a:rPr>
                            <a:t>Function</a:t>
                          </a:r>
                          <a:endParaRPr lang="en-IE" sz="1600" dirty="0">
                            <a:effectLst/>
                            <a:latin typeface="Times New Roman"/>
                            <a:ea typeface="MS Mincho"/>
                            <a:cs typeface="Times New Roman"/>
                          </a:endParaRPr>
                        </a:p>
                      </a:txBody>
                      <a:tcPr marL="56333" marR="56333" marT="0" marB="0"/>
                    </a:tc>
                  </a:tr>
                  <a:tr h="418062">
                    <a:tc>
                      <a:txBody>
                        <a:bodyPr/>
                        <a:lstStyle/>
                        <a:p>
                          <a:pPr algn="ctr">
                            <a:lnSpc>
                              <a:spcPct val="115000"/>
                            </a:lnSpc>
                            <a:spcAft>
                              <a:spcPts val="0"/>
                            </a:spcAft>
                          </a:pPr>
                          <a:r>
                            <a:rPr lang="en-IE" sz="1600" dirty="0">
                              <a:effectLst/>
                            </a:rPr>
                            <a:t>Resistor</a:t>
                          </a:r>
                          <a:endParaRPr lang="en-IE" sz="1600" dirty="0">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2381" t="-86957" r="-137143" b="-442029"/>
                          </a:stretch>
                        </a:blipFill>
                      </a:tcPr>
                    </a:tc>
                    <a:tc>
                      <a:txBody>
                        <a:bodyPr/>
                        <a:lstStyle/>
                        <a:p>
                          <a:endParaRPr lang="en-US"/>
                        </a:p>
                      </a:txBody>
                      <a:tcPr marL="56333" marR="56333" marT="0" marB="0" anchor="ctr">
                        <a:blipFill rotWithShape="1">
                          <a:blip r:embed="rId4"/>
                          <a:stretch>
                            <a:fillRect l="-154861" t="-86957" b="-442029"/>
                          </a:stretch>
                        </a:blipFill>
                      </a:tcPr>
                    </a:tc>
                  </a:tr>
                  <a:tr h="684340">
                    <a:tc>
                      <a:txBody>
                        <a:bodyPr/>
                        <a:lstStyle/>
                        <a:p>
                          <a:pPr algn="ctr">
                            <a:lnSpc>
                              <a:spcPct val="115000"/>
                            </a:lnSpc>
                            <a:spcAft>
                              <a:spcPts val="0"/>
                            </a:spcAft>
                          </a:pPr>
                          <a:r>
                            <a:rPr lang="en-IE" sz="1600" dirty="0">
                              <a:effectLst/>
                            </a:rPr>
                            <a:t>Capacitor</a:t>
                          </a:r>
                          <a:endParaRPr lang="en-IE" sz="1600" dirty="0">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2381" t="-115179" r="-137143" b="-172321"/>
                          </a:stretch>
                        </a:blipFill>
                      </a:tcPr>
                    </a:tc>
                    <a:tc>
                      <a:txBody>
                        <a:bodyPr/>
                        <a:lstStyle/>
                        <a:p>
                          <a:endParaRPr lang="en-US"/>
                        </a:p>
                      </a:txBody>
                      <a:tcPr marL="56333" marR="56333" marT="0" marB="0" anchor="ctr">
                        <a:blipFill rotWithShape="1">
                          <a:blip r:embed="rId4"/>
                          <a:stretch>
                            <a:fillRect l="-154861" t="-115179" b="-172321"/>
                          </a:stretch>
                        </a:blipFill>
                      </a:tcPr>
                    </a:tc>
                  </a:tr>
                  <a:tr h="715074">
                    <a:tc>
                      <a:txBody>
                        <a:bodyPr/>
                        <a:lstStyle/>
                        <a:p>
                          <a:pPr algn="ctr">
                            <a:lnSpc>
                              <a:spcPct val="115000"/>
                            </a:lnSpc>
                            <a:spcAft>
                              <a:spcPts val="0"/>
                            </a:spcAft>
                          </a:pPr>
                          <a:r>
                            <a:rPr lang="en-IE" sz="1600" dirty="0">
                              <a:effectLst/>
                            </a:rPr>
                            <a:t>Inductor</a:t>
                          </a:r>
                          <a:endParaRPr lang="en-IE" sz="1600" dirty="0">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2381" t="-205983" r="-137143" b="-64957"/>
                          </a:stretch>
                        </a:blipFill>
                      </a:tcPr>
                    </a:tc>
                    <a:tc>
                      <a:txBody>
                        <a:bodyPr/>
                        <a:lstStyle/>
                        <a:p>
                          <a:endParaRPr lang="en-US"/>
                        </a:p>
                      </a:txBody>
                      <a:tcPr marL="56333" marR="56333" marT="0" marB="0" anchor="ctr">
                        <a:blipFill rotWithShape="1">
                          <a:blip r:embed="rId4"/>
                          <a:stretch>
                            <a:fillRect l="-154861" t="-205983" b="-64957"/>
                          </a:stretch>
                        </a:blipFill>
                      </a:tcPr>
                    </a:tc>
                  </a:tr>
                  <a:tr h="418735">
                    <a:tc>
                      <a:txBody>
                        <a:bodyPr/>
                        <a:lstStyle/>
                        <a:p>
                          <a:pPr algn="ctr">
                            <a:lnSpc>
                              <a:spcPct val="115000"/>
                            </a:lnSpc>
                            <a:spcAft>
                              <a:spcPts val="0"/>
                            </a:spcAft>
                          </a:pPr>
                          <a:r>
                            <a:rPr lang="en-IE" sz="1600" dirty="0">
                              <a:solidFill>
                                <a:schemeClr val="bg1"/>
                              </a:solidFill>
                              <a:effectLst/>
                            </a:rPr>
                            <a:t>Memristor</a:t>
                          </a:r>
                          <a:endParaRPr lang="en-IE" sz="1600" dirty="0">
                            <a:solidFill>
                              <a:schemeClr val="bg1"/>
                            </a:solidFill>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2381" t="-518841" r="-137143" b="-10145"/>
                          </a:stretch>
                        </a:blipFill>
                      </a:tcPr>
                    </a:tc>
                    <a:tc>
                      <a:txBody>
                        <a:bodyPr/>
                        <a:lstStyle/>
                        <a:p>
                          <a:endParaRPr lang="en-US"/>
                        </a:p>
                      </a:txBody>
                      <a:tcPr marL="56333" marR="56333" marT="0" marB="0" anchor="ctr">
                        <a:blipFill rotWithShape="1">
                          <a:blip r:embed="rId4"/>
                          <a:stretch>
                            <a:fillRect l="-154861" t="-518841" b="-10145"/>
                          </a:stretch>
                        </a:blipFill>
                      </a:tcPr>
                    </a:tc>
                  </a:tr>
                </a:tbl>
              </a:graphicData>
            </a:graphic>
          </p:graphicFrame>
        </mc:Fallback>
      </mc:AlternateContent>
      <p:sp>
        <p:nvSpPr>
          <p:cNvPr id="4" name="Rectangle 3"/>
          <p:cNvSpPr/>
          <p:nvPr/>
        </p:nvSpPr>
        <p:spPr>
          <a:xfrm>
            <a:off x="65336" y="30386"/>
            <a:ext cx="3710844" cy="1223448"/>
          </a:xfrm>
          <a:prstGeom prst="rect">
            <a:avLst/>
          </a:prstGeom>
        </p:spPr>
        <p:txBody>
          <a:bodyPr wrap="square" lIns="68617" tIns="34308" rIns="68617" bIns="34308">
            <a:spAutoFit/>
          </a:bodyPr>
          <a:lstStyle/>
          <a:p>
            <a:pPr algn="just"/>
            <a:r>
              <a:rPr lang="en-IE" sz="1500" dirty="0"/>
              <a:t>There are four fundamental circuit variables:</a:t>
            </a:r>
          </a:p>
          <a:p>
            <a:pPr marL="342900" indent="-342900" algn="just">
              <a:buFont typeface="+mj-lt"/>
              <a:buAutoNum type="arabicPeriod"/>
            </a:pPr>
            <a:r>
              <a:rPr lang="en-IE" sz="1500" dirty="0"/>
              <a:t>voltage </a:t>
            </a:r>
            <a:r>
              <a:rPr lang="en-IE" sz="1500" i="1" dirty="0"/>
              <a:t>V</a:t>
            </a:r>
          </a:p>
          <a:p>
            <a:pPr marL="342900" indent="-342900" algn="just">
              <a:buFont typeface="+mj-lt"/>
              <a:buAutoNum type="arabicPeriod"/>
            </a:pPr>
            <a:r>
              <a:rPr lang="en-IE" sz="1500" dirty="0"/>
              <a:t>electric current </a:t>
            </a:r>
            <a:r>
              <a:rPr lang="en-IE" sz="1500" i="1" dirty="0"/>
              <a:t>I</a:t>
            </a:r>
          </a:p>
          <a:p>
            <a:pPr marL="342900" indent="-342900" algn="just">
              <a:buFont typeface="+mj-lt"/>
              <a:buAutoNum type="arabicPeriod"/>
            </a:pPr>
            <a:r>
              <a:rPr lang="en-IE" sz="1500" dirty="0"/>
              <a:t>electric charge </a:t>
            </a:r>
            <a:r>
              <a:rPr lang="en-IE" sz="1500" i="1" dirty="0"/>
              <a:t>q</a:t>
            </a:r>
          </a:p>
          <a:p>
            <a:pPr marL="342900" indent="-342900" algn="just">
              <a:buFont typeface="+mj-lt"/>
              <a:buAutoNum type="arabicPeriod"/>
            </a:pPr>
            <a:r>
              <a:rPr lang="en-IE" sz="1500" dirty="0"/>
              <a:t>magnetic flux </a:t>
            </a:r>
            <a:r>
              <a:rPr lang="en-IE" sz="1500" i="1" dirty="0">
                <a:sym typeface="Symbol"/>
              </a:rPr>
              <a:t></a:t>
            </a:r>
          </a:p>
        </p:txBody>
      </p:sp>
      <p:sp>
        <p:nvSpPr>
          <p:cNvPr id="5" name="Rectangle 4"/>
          <p:cNvSpPr/>
          <p:nvPr/>
        </p:nvSpPr>
        <p:spPr>
          <a:xfrm>
            <a:off x="4241800" y="30414"/>
            <a:ext cx="3672408" cy="1223420"/>
          </a:xfrm>
          <a:prstGeom prst="rect">
            <a:avLst/>
          </a:prstGeom>
        </p:spPr>
        <p:txBody>
          <a:bodyPr wrap="square" lIns="68590" tIns="34294" rIns="68590" bIns="34294">
            <a:spAutoFit/>
          </a:bodyPr>
          <a:lstStyle/>
          <a:p>
            <a:pPr algn="just"/>
            <a:r>
              <a:rPr lang="en-IE" sz="1500" dirty="0"/>
              <a:t>There are three traditional passive circuit elements:</a:t>
            </a:r>
          </a:p>
          <a:p>
            <a:pPr marL="342900" indent="-342900" algn="just">
              <a:buFont typeface="+mj-lt"/>
              <a:buAutoNum type="arabicPeriod"/>
            </a:pPr>
            <a:r>
              <a:rPr lang="en-IE" sz="1500" dirty="0"/>
              <a:t>Resistor</a:t>
            </a:r>
            <a:endParaRPr lang="en-IE" sz="1500" i="1" dirty="0"/>
          </a:p>
          <a:p>
            <a:pPr marL="342900" indent="-342900" algn="just">
              <a:buFont typeface="+mj-lt"/>
              <a:buAutoNum type="arabicPeriod"/>
            </a:pPr>
            <a:r>
              <a:rPr lang="en-IE" sz="1500" dirty="0"/>
              <a:t>Capacitor</a:t>
            </a:r>
          </a:p>
          <a:p>
            <a:pPr marL="342900" indent="-342900" algn="just">
              <a:buFont typeface="+mj-lt"/>
              <a:buAutoNum type="arabicPeriod"/>
            </a:pPr>
            <a:r>
              <a:rPr lang="en-IE" sz="1500" dirty="0"/>
              <a:t>Inductor</a:t>
            </a:r>
          </a:p>
        </p:txBody>
      </p:sp>
      <p:sp>
        <p:nvSpPr>
          <p:cNvPr id="7" name="Rectangle 6"/>
          <p:cNvSpPr/>
          <p:nvPr/>
        </p:nvSpPr>
        <p:spPr>
          <a:xfrm>
            <a:off x="65336" y="1326530"/>
            <a:ext cx="5040560" cy="715589"/>
          </a:xfrm>
          <a:prstGeom prst="rect">
            <a:avLst/>
          </a:prstGeom>
        </p:spPr>
        <p:txBody>
          <a:bodyPr wrap="square" lIns="68590" tIns="34294" rIns="68590" bIns="34294">
            <a:spAutoFit/>
          </a:bodyPr>
          <a:lstStyle/>
          <a:p>
            <a:pPr algn="just"/>
            <a:r>
              <a:rPr lang="en-IE" sz="1400" dirty="0" smtClean="0"/>
              <a:t>For </a:t>
            </a:r>
            <a:r>
              <a:rPr lang="en-IE" sz="1400" dirty="0"/>
              <a:t>the sake of completeness, there must also be a two-terminal circuit element which relates </a:t>
            </a:r>
            <a:r>
              <a:rPr lang="en-IE" sz="1400" i="1" dirty="0">
                <a:sym typeface="Symbol"/>
              </a:rPr>
              <a:t></a:t>
            </a:r>
            <a:r>
              <a:rPr lang="en-IE" sz="1400" i="1" dirty="0"/>
              <a:t> </a:t>
            </a:r>
            <a:r>
              <a:rPr lang="en-IE" sz="1400" dirty="0"/>
              <a:t>and </a:t>
            </a:r>
            <a:r>
              <a:rPr lang="en-IE" sz="1400" i="1" dirty="0"/>
              <a:t>q</a:t>
            </a:r>
            <a:r>
              <a:rPr lang="en-IE" sz="1400" dirty="0"/>
              <a:t>. This element is a </a:t>
            </a:r>
            <a:r>
              <a:rPr lang="en-IE" sz="1400" dirty="0" smtClean="0">
                <a:solidFill>
                  <a:srgbClr val="FF0000"/>
                </a:solidFill>
              </a:rPr>
              <a:t>memristor</a:t>
            </a:r>
            <a:r>
              <a:rPr lang="en-IE" sz="1400" dirty="0" smtClean="0"/>
              <a:t>.</a:t>
            </a:r>
            <a:endParaRPr lang="en-IE" sz="1400" dirty="0"/>
          </a:p>
          <a:p>
            <a:pPr algn="just"/>
            <a:r>
              <a:rPr lang="en-IE" sz="1400" b="1" i="1" dirty="0" smtClean="0"/>
              <a:t>“</a:t>
            </a:r>
            <a:r>
              <a:rPr lang="en-IE" sz="1400" b="1" i="1" dirty="0"/>
              <a:t>A </a:t>
            </a:r>
            <a:r>
              <a:rPr lang="en-IE" sz="1400" b="1" i="1" dirty="0">
                <a:solidFill>
                  <a:srgbClr val="FF0000"/>
                </a:solidFill>
              </a:rPr>
              <a:t>memristor</a:t>
            </a:r>
            <a:r>
              <a:rPr lang="en-IE" sz="1400" b="1" i="1" dirty="0"/>
              <a:t> relates magnetic flux </a:t>
            </a:r>
            <a:r>
              <a:rPr lang="en-IE" sz="1400" b="1" i="1" dirty="0">
                <a:sym typeface="Symbol"/>
              </a:rPr>
              <a:t></a:t>
            </a:r>
            <a:r>
              <a:rPr lang="en-IE" sz="1400" b="1" i="1" dirty="0"/>
              <a:t> and electric change q.”</a:t>
            </a:r>
            <a:r>
              <a:rPr lang="en-IE" sz="1400" dirty="0"/>
              <a:t> </a:t>
            </a:r>
          </a:p>
        </p:txBody>
      </p:sp>
    </p:spTree>
    <p:extLst>
      <p:ext uri="{BB962C8B-B14F-4D97-AF65-F5344CB8AC3E}">
        <p14:creationId xmlns:p14="http://schemas.microsoft.com/office/powerpoint/2010/main" val="18536070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Ray\My Dropbox\UCD\4th Year\Memristor\Interim Report\Lissajous.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2035" y="72353"/>
            <a:ext cx="3631565" cy="2604770"/>
          </a:xfrm>
          <a:prstGeom prst="rect">
            <a:avLst/>
          </a:prstGeom>
          <a:noFill/>
          <a:ln>
            <a:noFill/>
          </a:ln>
        </p:spPr>
      </p:pic>
      <mc:AlternateContent xmlns:mc="http://schemas.openxmlformats.org/markup-compatibility/2006" xmlns:a14="http://schemas.microsoft.com/office/drawing/2010/main">
        <mc:Choice Requires="a14">
          <p:sp>
            <p:nvSpPr>
              <p:cNvPr id="4" name="Rectangle 3"/>
              <p:cNvSpPr/>
              <p:nvPr/>
            </p:nvSpPr>
            <p:spPr>
              <a:xfrm>
                <a:off x="65336" y="174402"/>
                <a:ext cx="4680520" cy="2285249"/>
              </a:xfrm>
              <a:prstGeom prst="rect">
                <a:avLst/>
              </a:prstGeom>
            </p:spPr>
            <p:txBody>
              <a:bodyPr wrap="square" lIns="68590" tIns="34294" rIns="68590" bIns="34294">
                <a:spAutoFit/>
              </a:bodyPr>
              <a:lstStyle/>
              <a:p>
                <a:pPr marL="285750" indent="-285750" algn="just">
                  <a:buFont typeface="Arial" pitchFamily="34" charset="0"/>
                  <a:buChar char="•"/>
                </a:pPr>
                <a:r>
                  <a:rPr lang="en-IE" sz="1600" dirty="0" smtClean="0"/>
                  <a:t>The </a:t>
                </a:r>
                <a:r>
                  <a:rPr lang="en-IE" sz="1600" dirty="0" smtClean="0">
                    <a:solidFill>
                      <a:srgbClr val="0070C0"/>
                    </a:solidFill>
                  </a:rPr>
                  <a:t>Pinched Hysteresis Loop </a:t>
                </a:r>
                <a:r>
                  <a:rPr lang="en-IE" sz="1600" dirty="0" smtClean="0"/>
                  <a:t>is a very important characteristic of a memristor. </a:t>
                </a:r>
              </a:p>
              <a:p>
                <a:pPr marL="285750" indent="-285750" algn="just">
                  <a:buFont typeface="Arial" pitchFamily="34" charset="0"/>
                  <a:buChar char="•"/>
                </a:pPr>
                <a:r>
                  <a:rPr lang="en-IE" sz="1600" dirty="0" smtClean="0"/>
                  <a:t>The voltage of the </a:t>
                </a:r>
                <a:r>
                  <a:rPr lang="en-IE" sz="1600" dirty="0" smtClean="0">
                    <a:solidFill>
                      <a:srgbClr val="0070C0"/>
                    </a:solidFill>
                  </a:rPr>
                  <a:t>memristor</a:t>
                </a:r>
                <a:r>
                  <a:rPr lang="en-IE" sz="1600" dirty="0" smtClean="0"/>
                  <a:t> is plotted against its current. </a:t>
                </a:r>
              </a:p>
              <a:p>
                <a:pPr marL="285750" indent="-285750" algn="just">
                  <a:buFont typeface="Arial" pitchFamily="34" charset="0"/>
                  <a:buChar char="•"/>
                </a:pPr>
                <a:r>
                  <a:rPr lang="en-IE" sz="1600" dirty="0" smtClean="0"/>
                  <a:t>For a memristor driven by a sinusoidal current source </a:t>
                </a:r>
                <a14:m>
                  <m:oMath xmlns:m="http://schemas.openxmlformats.org/officeDocument/2006/math">
                    <m:r>
                      <a:rPr lang="en-IE" sz="1600" b="0" i="1" smtClean="0">
                        <a:latin typeface="Cambria Math"/>
                      </a:rPr>
                      <m:t>𝑖</m:t>
                    </m:r>
                    <m:d>
                      <m:dPr>
                        <m:ctrlPr>
                          <a:rPr lang="en-IE" sz="1600" b="0" i="1" smtClean="0">
                            <a:latin typeface="Cambria Math"/>
                          </a:rPr>
                        </m:ctrlPr>
                      </m:dPr>
                      <m:e>
                        <m:r>
                          <a:rPr lang="en-IE" sz="1600" b="0" i="1" smtClean="0">
                            <a:latin typeface="Cambria Math"/>
                          </a:rPr>
                          <m:t>𝑡</m:t>
                        </m:r>
                      </m:e>
                    </m:d>
                    <m:r>
                      <a:rPr lang="en-IE" sz="1600" b="0" i="1" smtClean="0">
                        <a:latin typeface="Cambria Math"/>
                      </a:rPr>
                      <m:t>=</m:t>
                    </m:r>
                    <m:r>
                      <a:rPr lang="en-IE" sz="1600" b="0" i="1" smtClean="0">
                        <a:latin typeface="Cambria Math"/>
                      </a:rPr>
                      <m:t>𝐴𝑠𝑖𝑛</m:t>
                    </m:r>
                    <m:d>
                      <m:dPr>
                        <m:ctrlPr>
                          <a:rPr lang="en-IE" sz="1600" b="0" i="1" smtClean="0">
                            <a:latin typeface="Cambria Math"/>
                          </a:rPr>
                        </m:ctrlPr>
                      </m:dPr>
                      <m:e>
                        <m:r>
                          <a:rPr lang="en-IE" sz="1600" b="0" i="1" smtClean="0">
                            <a:latin typeface="Cambria Math"/>
                          </a:rPr>
                          <m:t>𝜔</m:t>
                        </m:r>
                        <m:r>
                          <a:rPr lang="en-IE" sz="1600" b="0" i="1" smtClean="0">
                            <a:latin typeface="Cambria Math"/>
                          </a:rPr>
                          <m:t>𝑡</m:t>
                        </m:r>
                      </m:e>
                    </m:d>
                  </m:oMath>
                </a14:m>
                <a:r>
                  <a:rPr lang="en-IE" sz="1600" dirty="0" smtClean="0"/>
                  <a:t>  the plot will always be a pinched hysteresis loop. </a:t>
                </a:r>
              </a:p>
              <a:p>
                <a:pPr algn="ctr"/>
                <a:endParaRPr lang="en-IE" sz="1600" dirty="0" smtClean="0">
                  <a:solidFill>
                    <a:srgbClr val="FF0000"/>
                  </a:solidFill>
                </a:endParaRPr>
              </a:p>
              <a:p>
                <a:pPr algn="ctr"/>
                <a:r>
                  <a:rPr lang="en-IE" sz="1600" dirty="0" smtClean="0">
                    <a:solidFill>
                      <a:srgbClr val="FF0000"/>
                    </a:solidFill>
                  </a:rPr>
                  <a:t>Pinched</a:t>
                </a:r>
                <a:r>
                  <a:rPr lang="en-IE" sz="1600" dirty="0" smtClean="0"/>
                  <a:t>: </a:t>
                </a:r>
                <a14:m>
                  <m:oMath xmlns:m="http://schemas.openxmlformats.org/officeDocument/2006/math">
                    <m:r>
                      <a:rPr lang="en-IE" sz="1600" i="1" dirty="0">
                        <a:latin typeface="Cambria Math"/>
                      </a:rPr>
                      <m:t>𝑣</m:t>
                    </m:r>
                    <m:r>
                      <a:rPr lang="en-IE" sz="1600" i="1" dirty="0">
                        <a:latin typeface="Cambria Math"/>
                      </a:rPr>
                      <m:t>=0</m:t>
                    </m:r>
                  </m:oMath>
                </a14:m>
                <a:r>
                  <a:rPr lang="en-IE" sz="1600" dirty="0"/>
                  <a:t> when </a:t>
                </a:r>
                <a14:m>
                  <m:oMath xmlns:m="http://schemas.openxmlformats.org/officeDocument/2006/math">
                    <m:r>
                      <a:rPr lang="en-IE" sz="1600" i="1" dirty="0">
                        <a:latin typeface="Cambria Math"/>
                      </a:rPr>
                      <m:t>𝑖</m:t>
                    </m:r>
                    <m:r>
                      <a:rPr lang="en-IE" sz="1600" i="1" dirty="0">
                        <a:latin typeface="Cambria Math"/>
                      </a:rPr>
                      <m:t>=0</m:t>
                    </m:r>
                  </m:oMath>
                </a14:m>
                <a:endParaRPr lang="en-IE" sz="1600" dirty="0" smtClean="0"/>
              </a:p>
            </p:txBody>
          </p:sp>
        </mc:Choice>
        <mc:Fallback xmlns="">
          <p:sp>
            <p:nvSpPr>
              <p:cNvPr id="4" name="Rectangle 3"/>
              <p:cNvSpPr>
                <a:spLocks noRot="1" noChangeAspect="1" noMove="1" noResize="1" noEditPoints="1" noAdjustHandles="1" noChangeArrowheads="1" noChangeShapeType="1" noTextEdit="1"/>
              </p:cNvSpPr>
              <p:nvPr/>
            </p:nvSpPr>
            <p:spPr>
              <a:xfrm>
                <a:off x="65336" y="174402"/>
                <a:ext cx="4680520" cy="2285249"/>
              </a:xfrm>
              <a:prstGeom prst="rect">
                <a:avLst/>
              </a:prstGeom>
              <a:blipFill rotWithShape="1">
                <a:blip r:embed="rId4"/>
                <a:stretch>
                  <a:fillRect l="-1042" t="-1337" r="-1042" b="-3209"/>
                </a:stretch>
              </a:blipFill>
            </p:spPr>
            <p:txBody>
              <a:bodyPr/>
              <a:lstStyle/>
              <a:p>
                <a:r>
                  <a:rPr lang="en-IE">
                    <a:noFill/>
                  </a:rPr>
                  <a:t> </a:t>
                </a:r>
              </a:p>
            </p:txBody>
          </p:sp>
        </mc:Fallback>
      </mc:AlternateContent>
      <p:sp>
        <p:nvSpPr>
          <p:cNvPr id="5" name="Rectangle 4"/>
          <p:cNvSpPr/>
          <p:nvPr/>
        </p:nvSpPr>
        <p:spPr>
          <a:xfrm>
            <a:off x="65336" y="2838698"/>
            <a:ext cx="4680520" cy="1546585"/>
          </a:xfrm>
          <a:prstGeom prst="rect">
            <a:avLst/>
          </a:prstGeom>
        </p:spPr>
        <p:txBody>
          <a:bodyPr wrap="square" lIns="68590" tIns="34294" rIns="68590" bIns="34294">
            <a:spAutoFit/>
          </a:bodyPr>
          <a:lstStyle/>
          <a:p>
            <a:pPr marL="285750" indent="-285750" algn="just">
              <a:buFont typeface="Arial" pitchFamily="34" charset="0"/>
              <a:buChar char="•"/>
            </a:pPr>
            <a:r>
              <a:rPr lang="en-IE" sz="1600" dirty="0" smtClean="0"/>
              <a:t>The </a:t>
            </a:r>
            <a:r>
              <a:rPr lang="en-IE" sz="1600" dirty="0" smtClean="0">
                <a:solidFill>
                  <a:srgbClr val="0070C0"/>
                </a:solidFill>
              </a:rPr>
              <a:t>Pinched Hysteresis Loop </a:t>
            </a:r>
            <a:r>
              <a:rPr lang="en-IE" sz="1600" dirty="0" smtClean="0"/>
              <a:t>alone does not model a memristor. </a:t>
            </a:r>
          </a:p>
          <a:p>
            <a:pPr marL="285750" indent="-285750" algn="just">
              <a:buFont typeface="Arial" pitchFamily="34" charset="0"/>
              <a:buChar char="•"/>
            </a:pPr>
            <a:r>
              <a:rPr lang="en-IE" sz="1600" dirty="0" smtClean="0"/>
              <a:t>A </a:t>
            </a:r>
            <a:r>
              <a:rPr lang="en-IE" sz="1600" i="1" dirty="0" smtClean="0">
                <a:sym typeface="Symbol"/>
              </a:rPr>
              <a:t> </a:t>
            </a:r>
            <a:r>
              <a:rPr lang="en-IE" sz="1600" i="1" dirty="0" smtClean="0"/>
              <a:t>– q </a:t>
            </a:r>
            <a:r>
              <a:rPr lang="en-IE" sz="1600" dirty="0" smtClean="0"/>
              <a:t>curve or a </a:t>
            </a:r>
            <a:r>
              <a:rPr lang="en-IE" sz="1600" i="1" dirty="0" smtClean="0"/>
              <a:t>memristance vs. state map</a:t>
            </a:r>
            <a:r>
              <a:rPr lang="en-IE" sz="1600" dirty="0" smtClean="0"/>
              <a:t> is needed.</a:t>
            </a:r>
          </a:p>
          <a:p>
            <a:pPr marL="285750" indent="-285750" algn="just">
              <a:buFont typeface="Arial" pitchFamily="34" charset="0"/>
              <a:buChar char="•"/>
            </a:pPr>
            <a:r>
              <a:rPr lang="en-IE" sz="1600" dirty="0" smtClean="0"/>
              <a:t>This plot can be </a:t>
            </a:r>
            <a:r>
              <a:rPr lang="en-IE" sz="1600" dirty="0"/>
              <a:t>used to predict the response of the system to an applied input (current or voltage</a:t>
            </a:r>
            <a:r>
              <a:rPr lang="en-IE" sz="1600" dirty="0" smtClean="0"/>
              <a:t>).</a:t>
            </a:r>
            <a:endParaRPr lang="en-IE" sz="1600" i="1"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897" y="2760836"/>
            <a:ext cx="3123840" cy="19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0" y="2760836"/>
            <a:ext cx="8483600" cy="0"/>
          </a:xfrm>
          <a:prstGeom prst="line">
            <a:avLst/>
          </a:prstGeom>
          <a:ln w="19050">
            <a:solidFill>
              <a:srgbClr val="0293E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41935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ELEC\Dropbox\4th Year\Memristor\Interim Report\HP-State alph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14718"/>
            <a:ext cx="5206186" cy="209858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ELEC\Dropbox\4th Year\Memristor\Interim Report\Crossbar Memrist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02660" y="16644"/>
            <a:ext cx="2376686" cy="246414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465937" y="1830586"/>
            <a:ext cx="1368151" cy="738664"/>
          </a:xfrm>
          <a:prstGeom prst="rect">
            <a:avLst/>
          </a:prstGeom>
        </p:spPr>
        <p:txBody>
          <a:bodyPr wrap="square">
            <a:spAutoFit/>
          </a:bodyPr>
          <a:lstStyle/>
          <a:p>
            <a:pPr algn="ctr"/>
            <a:r>
              <a:rPr lang="en-US" sz="1400" b="1" dirty="0" smtClean="0">
                <a:solidFill>
                  <a:schemeClr val="accent1"/>
                </a:solidFill>
              </a:rPr>
              <a:t>HP Crossbar Memristor Composition[3] </a:t>
            </a:r>
            <a:endParaRPr lang="en-GB" sz="1400" b="1" dirty="0">
              <a:solidFill>
                <a:schemeClr val="accent1"/>
              </a:solidFill>
            </a:endParaRPr>
          </a:p>
        </p:txBody>
      </p:sp>
      <p:pic>
        <p:nvPicPr>
          <p:cNvPr id="10" name="Picture 9" descr="E:\Ray\My Dropbox\UCD\4th Year\Memristor\Interim Report\HP Hysteresis.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37944" y="2562612"/>
            <a:ext cx="2474562" cy="1850578"/>
          </a:xfrm>
          <a:prstGeom prst="rect">
            <a:avLst/>
          </a:prstGeom>
          <a:noFill/>
          <a:ln>
            <a:noFill/>
          </a:ln>
        </p:spPr>
      </p:pic>
      <p:sp>
        <p:nvSpPr>
          <p:cNvPr id="8" name="Rectangle 7"/>
          <p:cNvSpPr/>
          <p:nvPr/>
        </p:nvSpPr>
        <p:spPr>
          <a:xfrm>
            <a:off x="5465937" y="4315420"/>
            <a:ext cx="2932690" cy="523220"/>
          </a:xfrm>
          <a:prstGeom prst="rect">
            <a:avLst/>
          </a:prstGeom>
        </p:spPr>
        <p:txBody>
          <a:bodyPr wrap="square">
            <a:spAutoFit/>
          </a:bodyPr>
          <a:lstStyle/>
          <a:p>
            <a:pPr algn="ctr"/>
            <a:r>
              <a:rPr lang="en-US" sz="1400" b="1" dirty="0">
                <a:solidFill>
                  <a:schemeClr val="accent1"/>
                </a:solidFill>
              </a:rPr>
              <a:t>Pinched hysteresis </a:t>
            </a:r>
            <a:r>
              <a:rPr lang="en-US" sz="1400" b="1" dirty="0" smtClean="0">
                <a:solidFill>
                  <a:schemeClr val="accent1"/>
                </a:solidFill>
              </a:rPr>
              <a:t>loop and </a:t>
            </a:r>
          </a:p>
          <a:p>
            <a:pPr algn="ctr"/>
            <a:r>
              <a:rPr lang="en-US" sz="1400" b="1" dirty="0" smtClean="0">
                <a:solidFill>
                  <a:schemeClr val="accent1"/>
                </a:solidFill>
              </a:rPr>
              <a:t>“</a:t>
            </a:r>
            <a:r>
              <a:rPr lang="en-US" sz="1400" b="1" i="1" dirty="0" smtClean="0">
                <a:solidFill>
                  <a:schemeClr val="accent1"/>
                </a:solidFill>
              </a:rPr>
              <a:t>q</a:t>
            </a:r>
            <a:r>
              <a:rPr lang="en-US" sz="1400" b="1" dirty="0" smtClean="0">
                <a:solidFill>
                  <a:schemeClr val="accent1"/>
                </a:solidFill>
              </a:rPr>
              <a:t> vs. </a:t>
            </a:r>
            <a:r>
              <a:rPr lang="en-IE" sz="1400" b="1" i="1" dirty="0" smtClean="0">
                <a:solidFill>
                  <a:schemeClr val="accent1"/>
                </a:solidFill>
                <a:sym typeface="Symbol"/>
              </a:rPr>
              <a:t>”</a:t>
            </a:r>
            <a:r>
              <a:rPr lang="en-IE" sz="1400" b="1" dirty="0" smtClean="0">
                <a:solidFill>
                  <a:schemeClr val="accent1"/>
                </a:solidFill>
              </a:rPr>
              <a:t>  </a:t>
            </a:r>
            <a:r>
              <a:rPr lang="en-US" sz="1400" b="1" dirty="0" smtClean="0">
                <a:solidFill>
                  <a:schemeClr val="accent1"/>
                </a:solidFill>
              </a:rPr>
              <a:t>for </a:t>
            </a:r>
            <a:r>
              <a:rPr lang="en-US" sz="1400" b="1" dirty="0">
                <a:solidFill>
                  <a:schemeClr val="accent1"/>
                </a:solidFill>
              </a:rPr>
              <a:t>the HP </a:t>
            </a:r>
            <a:r>
              <a:rPr lang="en-US" sz="1400" b="1" dirty="0" smtClean="0">
                <a:solidFill>
                  <a:schemeClr val="accent1"/>
                </a:solidFill>
              </a:rPr>
              <a:t>memristor [3]</a:t>
            </a:r>
            <a:endParaRPr lang="en-GB" sz="1400" b="1" dirty="0">
              <a:solidFill>
                <a:schemeClr val="accent1"/>
              </a:solidFill>
            </a:endParaRPr>
          </a:p>
        </p:txBody>
      </p:sp>
      <mc:AlternateContent xmlns:mc="http://schemas.openxmlformats.org/markup-compatibility/2006" xmlns:a14="http://schemas.microsoft.com/office/drawing/2010/main">
        <mc:Choice Requires="a14">
          <p:sp>
            <p:nvSpPr>
              <p:cNvPr id="9" name="Rectangle 8"/>
              <p:cNvSpPr/>
              <p:nvPr/>
            </p:nvSpPr>
            <p:spPr>
              <a:xfrm>
                <a:off x="0" y="-1"/>
                <a:ext cx="5537944" cy="2308324"/>
              </a:xfrm>
              <a:prstGeom prst="rect">
                <a:avLst/>
              </a:prstGeom>
            </p:spPr>
            <p:txBody>
              <a:bodyPr wrap="square">
                <a:spAutoFit/>
              </a:bodyPr>
              <a:lstStyle/>
              <a:p>
                <a:pPr algn="just"/>
                <a:r>
                  <a:rPr lang="en-IE" sz="1600" b="1" dirty="0" smtClean="0"/>
                  <a:t>HP fabricated the first memristor in 2008.</a:t>
                </a:r>
              </a:p>
              <a:p>
                <a:pPr marL="171450" indent="-171450" algn="just">
                  <a:buFont typeface="Arial" pitchFamily="34" charset="0"/>
                  <a:buChar char="•"/>
                </a:pPr>
                <a:r>
                  <a:rPr lang="en-IE" sz="1600" dirty="0" smtClean="0"/>
                  <a:t>They sandwiched </a:t>
                </a:r>
                <a:r>
                  <a:rPr lang="en-IE" sz="1600" dirty="0"/>
                  <a:t>a cube of </a:t>
                </a:r>
                <a14:m>
                  <m:oMath xmlns:m="http://schemas.openxmlformats.org/officeDocument/2006/math">
                    <m:r>
                      <a:rPr lang="en-IE" sz="1600" i="1">
                        <a:latin typeface="Cambria Math"/>
                      </a:rPr>
                      <m:t>𝑇𝑖</m:t>
                    </m:r>
                    <m:sSub>
                      <m:sSubPr>
                        <m:ctrlPr>
                          <a:rPr lang="en-IE" sz="1600" i="1">
                            <a:latin typeface="Cambria Math"/>
                          </a:rPr>
                        </m:ctrlPr>
                      </m:sSubPr>
                      <m:e>
                        <m:r>
                          <a:rPr lang="en-IE" sz="1600" i="1">
                            <a:latin typeface="Cambria Math"/>
                          </a:rPr>
                          <m:t>𝑂</m:t>
                        </m:r>
                      </m:e>
                      <m:sub>
                        <m:r>
                          <a:rPr lang="en-IE" sz="1600" i="1">
                            <a:latin typeface="Cambria Math"/>
                          </a:rPr>
                          <m:t>2</m:t>
                        </m:r>
                      </m:sub>
                    </m:sSub>
                  </m:oMath>
                </a14:m>
                <a:r>
                  <a:rPr lang="en-IE" sz="1600" dirty="0"/>
                  <a:t> between </a:t>
                </a:r>
                <a:r>
                  <a:rPr lang="en-IE" sz="1600" dirty="0" smtClean="0"/>
                  <a:t>platinum crossbars</a:t>
                </a:r>
              </a:p>
              <a:p>
                <a:pPr marL="171450" indent="-171450" algn="just">
                  <a:buFont typeface="Arial" pitchFamily="34" charset="0"/>
                  <a:buChar char="•"/>
                </a:pPr>
                <a:r>
                  <a:rPr lang="en-IE" sz="1600" dirty="0" smtClean="0"/>
                  <a:t>A </a:t>
                </a:r>
                <a:r>
                  <a:rPr lang="en-IE" sz="1600" dirty="0"/>
                  <a:t>region of the </a:t>
                </a:r>
                <a14:m>
                  <m:oMath xmlns:m="http://schemas.openxmlformats.org/officeDocument/2006/math">
                    <m:r>
                      <a:rPr lang="en-IE" sz="1600" i="1">
                        <a:latin typeface="Cambria Math"/>
                      </a:rPr>
                      <m:t>𝑇𝑖</m:t>
                    </m:r>
                    <m:sSub>
                      <m:sSubPr>
                        <m:ctrlPr>
                          <a:rPr lang="en-IE" sz="1600" i="1">
                            <a:latin typeface="Cambria Math"/>
                          </a:rPr>
                        </m:ctrlPr>
                      </m:sSubPr>
                      <m:e>
                        <m:r>
                          <a:rPr lang="en-IE" sz="1600" i="1">
                            <a:latin typeface="Cambria Math"/>
                          </a:rPr>
                          <m:t>𝑂</m:t>
                        </m:r>
                      </m:e>
                      <m:sub>
                        <m:r>
                          <a:rPr lang="en-IE" sz="1600" i="1">
                            <a:latin typeface="Cambria Math"/>
                          </a:rPr>
                          <m:t>2</m:t>
                        </m:r>
                      </m:sub>
                    </m:sSub>
                  </m:oMath>
                </a14:m>
                <a:r>
                  <a:rPr lang="en-IE" sz="1600" dirty="0"/>
                  <a:t> was auto doped by removing oxygen atoms creating a </a:t>
                </a:r>
                <a14:m>
                  <m:oMath xmlns:m="http://schemas.openxmlformats.org/officeDocument/2006/math">
                    <m:r>
                      <a:rPr lang="en-IE" sz="1600" i="1">
                        <a:latin typeface="Cambria Math"/>
                      </a:rPr>
                      <m:t>𝑇𝑖</m:t>
                    </m:r>
                    <m:sSub>
                      <m:sSubPr>
                        <m:ctrlPr>
                          <a:rPr lang="en-IE" sz="1600" i="1">
                            <a:latin typeface="Cambria Math"/>
                          </a:rPr>
                        </m:ctrlPr>
                      </m:sSubPr>
                      <m:e>
                        <m:r>
                          <a:rPr lang="en-IE" sz="1600" i="1">
                            <a:latin typeface="Cambria Math"/>
                          </a:rPr>
                          <m:t>𝑂</m:t>
                        </m:r>
                      </m:e>
                      <m:sub>
                        <m:r>
                          <a:rPr lang="en-IE" sz="1600" i="1">
                            <a:latin typeface="Cambria Math"/>
                          </a:rPr>
                          <m:t>2−</m:t>
                        </m:r>
                        <m:r>
                          <a:rPr lang="en-IE" sz="1600" i="1">
                            <a:latin typeface="Cambria Math"/>
                          </a:rPr>
                          <m:t>𝑥</m:t>
                        </m:r>
                      </m:sub>
                    </m:sSub>
                  </m:oMath>
                </a14:m>
                <a:r>
                  <a:rPr lang="en-IE" sz="1600" dirty="0"/>
                  <a:t> region. </a:t>
                </a:r>
                <a:endParaRPr lang="en-IE" sz="1600" dirty="0" smtClean="0"/>
              </a:p>
              <a:p>
                <a:pPr marL="171450" indent="-171450" algn="just">
                  <a:buFont typeface="Arial" pitchFamily="34" charset="0"/>
                  <a:buChar char="•"/>
                </a:pPr>
                <a:r>
                  <a:rPr lang="en-IE" sz="1600" dirty="0" smtClean="0"/>
                  <a:t>These </a:t>
                </a:r>
                <a:r>
                  <a:rPr lang="en-IE" sz="1600" dirty="0"/>
                  <a:t>positive oxygen deficiencies can drift through the entire cube and are moved by applying an electric current. </a:t>
                </a:r>
                <a:endParaRPr lang="en-IE" sz="1600" dirty="0" smtClean="0"/>
              </a:p>
              <a:p>
                <a:pPr marL="171450" indent="-171450" algn="just">
                  <a:buFont typeface="Arial" pitchFamily="34" charset="0"/>
                  <a:buChar char="•"/>
                </a:pPr>
                <a:r>
                  <a:rPr lang="en-IE" sz="1600" dirty="0" smtClean="0"/>
                  <a:t>This </a:t>
                </a:r>
                <a:r>
                  <a:rPr lang="en-IE" sz="1600" dirty="0"/>
                  <a:t>movement changes the resistance of the memristor. </a:t>
                </a:r>
                <a:endParaRPr lang="en-IE" sz="1600" dirty="0" smtClean="0"/>
              </a:p>
              <a:p>
                <a:pPr marL="171450" indent="-171450" algn="just">
                  <a:buFont typeface="Arial" pitchFamily="34" charset="0"/>
                  <a:buChar char="•"/>
                </a:pPr>
                <a:r>
                  <a:rPr lang="en-IE" sz="1600" dirty="0" smtClean="0"/>
                  <a:t>The </a:t>
                </a:r>
                <a:r>
                  <a:rPr lang="en-IE" sz="1600" dirty="0"/>
                  <a:t>dopants will also remain in their position until a current is applied again. In this way the memristor has </a:t>
                </a:r>
                <a:r>
                  <a:rPr lang="en-IE" sz="1600" dirty="0">
                    <a:solidFill>
                      <a:srgbClr val="FF0000"/>
                    </a:solidFill>
                  </a:rPr>
                  <a:t>memory</a:t>
                </a:r>
                <a:r>
                  <a:rPr lang="en-IE" sz="1600" dirty="0"/>
                  <a:t>.</a:t>
                </a:r>
              </a:p>
            </p:txBody>
          </p:sp>
        </mc:Choice>
        <mc:Fallback xmlns="">
          <p:sp>
            <p:nvSpPr>
              <p:cNvPr id="9" name="Rectangle 8"/>
              <p:cNvSpPr>
                <a:spLocks noRot="1" noChangeAspect="1" noMove="1" noResize="1" noEditPoints="1" noAdjustHandles="1" noChangeArrowheads="1" noChangeShapeType="1" noTextEdit="1"/>
              </p:cNvSpPr>
              <p:nvPr/>
            </p:nvSpPr>
            <p:spPr>
              <a:xfrm>
                <a:off x="0" y="-1"/>
                <a:ext cx="5537944" cy="2308324"/>
              </a:xfrm>
              <a:prstGeom prst="rect">
                <a:avLst/>
              </a:prstGeom>
              <a:blipFill rotWithShape="1">
                <a:blip r:embed="rId6"/>
                <a:stretch>
                  <a:fillRect l="-551" t="-792" r="-551" b="-2375"/>
                </a:stretch>
              </a:blipFill>
            </p:spPr>
            <p:txBody>
              <a:bodyPr/>
              <a:lstStyle/>
              <a:p>
                <a:r>
                  <a:rPr lang="en-IE">
                    <a:noFill/>
                  </a:rPr>
                  <a:t> </a:t>
                </a:r>
              </a:p>
            </p:txBody>
          </p:sp>
        </mc:Fallback>
      </mc:AlternateContent>
    </p:spTree>
    <p:extLst>
      <p:ext uri="{BB962C8B-B14F-4D97-AF65-F5344CB8AC3E}">
        <p14:creationId xmlns:p14="http://schemas.microsoft.com/office/powerpoint/2010/main" val="526357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9352" y="2046610"/>
            <a:ext cx="2630722" cy="2547246"/>
          </a:xfrm>
          <a:prstGeom prst="rect">
            <a:avLst/>
          </a:prstGeom>
          <a:noFill/>
        </p:spPr>
      </p:pic>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94444008"/>
                  </p:ext>
                </p:extLst>
              </p:nvPr>
            </p:nvGraphicFramePr>
            <p:xfrm>
              <a:off x="2984091" y="2326329"/>
              <a:ext cx="5348405" cy="2132979"/>
            </p:xfrm>
            <a:graphic>
              <a:graphicData uri="http://schemas.openxmlformats.org/drawingml/2006/table">
                <a:tbl>
                  <a:tblPr firstRow="1" firstCol="1" bandRow="1">
                    <a:tableStyleId>{5C22544A-7EE6-4342-B048-85BDC9FD1C3A}</a:tableStyleId>
                  </a:tblPr>
                  <a:tblGrid>
                    <a:gridCol w="1257709"/>
                    <a:gridCol w="1080120"/>
                    <a:gridCol w="1224136"/>
                    <a:gridCol w="1786440"/>
                  </a:tblGrid>
                  <a:tr h="276428">
                    <a:tc>
                      <a:txBody>
                        <a:bodyPr/>
                        <a:lstStyle/>
                        <a:p>
                          <a:pPr algn="ctr">
                            <a:lnSpc>
                              <a:spcPct val="150000"/>
                            </a:lnSpc>
                            <a:spcAft>
                              <a:spcPts val="0"/>
                            </a:spcAft>
                          </a:pPr>
                          <a:r>
                            <a:rPr lang="en-IE" sz="1150" dirty="0">
                              <a:effectLst/>
                            </a:rPr>
                            <a:t>Circuit Element</a:t>
                          </a:r>
                          <a:endParaRPr lang="en-IE" sz="115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150" dirty="0">
                              <a:effectLst/>
                            </a:rPr>
                            <a:t>Equation</a:t>
                          </a:r>
                          <a:endParaRPr lang="en-IE" sz="115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150" dirty="0">
                              <a:effectLst/>
                            </a:rPr>
                            <a:t>Function</a:t>
                          </a:r>
                          <a:endParaRPr lang="en-IE" sz="115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150">
                              <a:effectLst/>
                            </a:rPr>
                            <a:t>Unit</a:t>
                          </a:r>
                          <a:endParaRPr lang="en-IE" sz="1150">
                            <a:effectLst/>
                            <a:latin typeface="Times New Roman"/>
                            <a:ea typeface="MS Mincho"/>
                            <a:cs typeface="Times New Roman"/>
                          </a:endParaRPr>
                        </a:p>
                      </a:txBody>
                      <a:tcPr marL="56333" marR="56333" marT="0" marB="0"/>
                    </a:tc>
                  </a:tr>
                  <a:tr h="418062">
                    <a:tc>
                      <a:txBody>
                        <a:bodyPr/>
                        <a:lstStyle/>
                        <a:p>
                          <a:pPr algn="ctr">
                            <a:lnSpc>
                              <a:spcPct val="115000"/>
                            </a:lnSpc>
                            <a:spcAft>
                              <a:spcPts val="0"/>
                            </a:spcAft>
                          </a:pPr>
                          <a:r>
                            <a:rPr lang="en-IE" sz="1150" dirty="0">
                              <a:effectLst/>
                            </a:rPr>
                            <a:t>Resistor</a:t>
                          </a:r>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i="1">
                                    <a:effectLst/>
                                    <a:latin typeface="Cambria Math"/>
                                  </a:rPr>
                                  <m:t>𝑉</m:t>
                                </m:r>
                                <m:r>
                                  <a:rPr lang="en-IE" sz="1150">
                                    <a:effectLst/>
                                    <a:latin typeface="Cambria Math"/>
                                  </a:rPr>
                                  <m:t>=</m:t>
                                </m:r>
                                <m:r>
                                  <a:rPr lang="en-IE" sz="1150">
                                    <a:effectLst/>
                                    <a:latin typeface="Cambria Math"/>
                                  </a:rPr>
                                  <m:t>𝑖𝑅</m:t>
                                </m:r>
                              </m:oMath>
                            </m:oMathPara>
                          </a14:m>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𝑓</m:t>
                                </m:r>
                                <m:d>
                                  <m:dPr>
                                    <m:ctrlPr>
                                      <a:rPr lang="en-IE" sz="1150" i="1">
                                        <a:effectLst/>
                                        <a:latin typeface="Cambria Math"/>
                                      </a:rPr>
                                    </m:ctrlPr>
                                  </m:dPr>
                                  <m:e>
                                    <m:r>
                                      <a:rPr lang="en-IE" sz="1150">
                                        <a:effectLst/>
                                        <a:latin typeface="Cambria Math"/>
                                      </a:rPr>
                                      <m:t>𝑉</m:t>
                                    </m:r>
                                    <m:r>
                                      <a:rPr lang="en-IE" sz="1150">
                                        <a:effectLst/>
                                        <a:latin typeface="Cambria Math"/>
                                      </a:rPr>
                                      <m:t>,</m:t>
                                    </m:r>
                                    <m:r>
                                      <a:rPr lang="en-IE" sz="1150">
                                        <a:effectLst/>
                                        <a:latin typeface="Cambria Math"/>
                                      </a:rPr>
                                      <m:t>𝑖</m:t>
                                    </m:r>
                                  </m:e>
                                </m:d>
                                <m:r>
                                  <a:rPr lang="en-IE" sz="1150">
                                    <a:effectLst/>
                                    <a:latin typeface="Cambria Math"/>
                                  </a:rPr>
                                  <m:t>=0</m:t>
                                </m:r>
                              </m:oMath>
                            </m:oMathPara>
                          </a14:m>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𝑅</m:t>
                                </m:r>
                                <m:r>
                                  <a:rPr lang="en-IE" sz="1150">
                                    <a:effectLst/>
                                    <a:latin typeface="Cambria Math"/>
                                  </a:rPr>
                                  <m:t> = </m:t>
                                </m:r>
                                <m:r>
                                  <a:rPr lang="en-IE" sz="1150">
                                    <a:effectLst/>
                                    <a:latin typeface="Cambria Math"/>
                                  </a:rPr>
                                  <m:t>𝑅𝑒𝑠𝑖𝑠𝑡𝑎𝑛𝑐𝑒</m:t>
                                </m:r>
                              </m:oMath>
                            </m:oMathPara>
                          </a14:m>
                          <a:endParaRPr lang="en-IE" sz="1150">
                            <a:effectLst/>
                            <a:latin typeface="Times New Roman"/>
                            <a:ea typeface="MS Mincho"/>
                            <a:cs typeface="Times New Roman"/>
                          </a:endParaRPr>
                        </a:p>
                      </a:txBody>
                      <a:tcPr marL="56333" marR="56333" marT="0" marB="0" anchor="ctr"/>
                    </a:tc>
                  </a:tr>
                  <a:tr h="505721">
                    <a:tc>
                      <a:txBody>
                        <a:bodyPr/>
                        <a:lstStyle/>
                        <a:p>
                          <a:pPr algn="ctr">
                            <a:lnSpc>
                              <a:spcPct val="115000"/>
                            </a:lnSpc>
                            <a:spcAft>
                              <a:spcPts val="0"/>
                            </a:spcAft>
                          </a:pPr>
                          <a:r>
                            <a:rPr lang="en-IE" sz="1150" dirty="0">
                              <a:effectLst/>
                            </a:rPr>
                            <a:t>Capacitor</a:t>
                          </a:r>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b="0" i="1" smtClean="0">
                                    <a:effectLst/>
                                    <a:latin typeface="Cambria Math"/>
                                  </a:rPr>
                                  <m:t>𝑑</m:t>
                                </m:r>
                                <m:r>
                                  <a:rPr lang="en-IE" sz="1150">
                                    <a:effectLst/>
                                    <a:latin typeface="Cambria Math"/>
                                  </a:rPr>
                                  <m:t>𝑞</m:t>
                                </m:r>
                                <m:r>
                                  <a:rPr lang="en-IE" sz="1150">
                                    <a:effectLst/>
                                    <a:latin typeface="Cambria Math"/>
                                  </a:rPr>
                                  <m:t>=</m:t>
                                </m:r>
                                <m:r>
                                  <a:rPr lang="en-IE" sz="1150" i="1">
                                    <a:effectLst/>
                                    <a:latin typeface="Cambria Math"/>
                                  </a:rPr>
                                  <m:t>𝐶</m:t>
                                </m:r>
                                <m:r>
                                  <a:rPr lang="en-IE" sz="1150" b="0" i="1" smtClean="0">
                                    <a:effectLst/>
                                    <a:latin typeface="Cambria Math"/>
                                  </a:rPr>
                                  <m:t>𝑑</m:t>
                                </m:r>
                                <m:r>
                                  <a:rPr lang="en-IE" sz="1150" i="1">
                                    <a:effectLst/>
                                    <a:latin typeface="Cambria Math"/>
                                  </a:rPr>
                                  <m:t>𝑉</m:t>
                                </m:r>
                              </m:oMath>
                            </m:oMathPara>
                          </a14:m>
                          <a:endParaRPr lang="en-IE" sz="1150" i="1"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𝑓</m:t>
                                </m:r>
                                <m:d>
                                  <m:dPr>
                                    <m:ctrlPr>
                                      <a:rPr lang="en-IE" sz="1150" i="1">
                                        <a:effectLst/>
                                        <a:latin typeface="Cambria Math"/>
                                      </a:rPr>
                                    </m:ctrlPr>
                                  </m:dPr>
                                  <m:e>
                                    <m:r>
                                      <a:rPr lang="en-IE" sz="1150">
                                        <a:effectLst/>
                                        <a:latin typeface="Cambria Math"/>
                                      </a:rPr>
                                      <m:t>𝑉</m:t>
                                    </m:r>
                                    <m:r>
                                      <a:rPr lang="en-IE" sz="1150">
                                        <a:effectLst/>
                                        <a:latin typeface="Cambria Math"/>
                                      </a:rPr>
                                      <m:t>,</m:t>
                                    </m:r>
                                    <m:r>
                                      <a:rPr lang="en-IE" sz="1150">
                                        <a:effectLst/>
                                        <a:latin typeface="Cambria Math"/>
                                      </a:rPr>
                                      <m:t>𝑞</m:t>
                                    </m:r>
                                  </m:e>
                                </m:d>
                                <m:r>
                                  <a:rPr lang="en-IE" sz="1150">
                                    <a:effectLst/>
                                    <a:latin typeface="Cambria Math"/>
                                  </a:rPr>
                                  <m:t>=0</m:t>
                                </m:r>
                              </m:oMath>
                            </m:oMathPara>
                          </a14:m>
                          <a:endParaRPr lang="en-IE" sz="1150" dirty="0">
                            <a:effectLst/>
                          </a:endParaRPr>
                        </a:p>
                        <a:p>
                          <a:pPr algn="ctr">
                            <a:lnSpc>
                              <a:spcPct val="115000"/>
                            </a:lnSpc>
                            <a:spcAft>
                              <a:spcPts val="0"/>
                            </a:spcAft>
                          </a:pPr>
                          <a:r>
                            <a:rPr lang="en-IE" sz="1100" dirty="0">
                              <a:effectLst/>
                            </a:rPr>
                            <a:t>where</a:t>
                          </a:r>
                          <a:r>
                            <a:rPr lang="en-IE" sz="1150" dirty="0">
                              <a:effectLst/>
                            </a:rPr>
                            <a:t> </a:t>
                          </a:r>
                          <a14:m>
                            <m:oMath xmlns:m="http://schemas.openxmlformats.org/officeDocument/2006/math">
                              <m:r>
                                <a:rPr lang="en-IE" sz="1150">
                                  <a:effectLst/>
                                  <a:latin typeface="Cambria Math"/>
                                </a:rPr>
                                <m:t>𝑖</m:t>
                              </m:r>
                              <m:r>
                                <a:rPr lang="en-IE" sz="1150">
                                  <a:effectLst/>
                                  <a:latin typeface="Cambria Math"/>
                                </a:rPr>
                                <m:t>=</m:t>
                              </m:r>
                              <m:f>
                                <m:fPr>
                                  <m:ctrlPr>
                                    <a:rPr lang="en-IE" sz="1150" i="1">
                                      <a:effectLst/>
                                      <a:latin typeface="Cambria Math"/>
                                    </a:rPr>
                                  </m:ctrlPr>
                                </m:fPr>
                                <m:num>
                                  <m:r>
                                    <a:rPr lang="en-IE" sz="1150">
                                      <a:effectLst/>
                                      <a:latin typeface="Cambria Math"/>
                                    </a:rPr>
                                    <m:t>𝑑𝑞</m:t>
                                  </m:r>
                                </m:num>
                                <m:den>
                                  <m:r>
                                    <a:rPr lang="en-IE" sz="1150">
                                      <a:effectLst/>
                                      <a:latin typeface="Cambria Math"/>
                                    </a:rPr>
                                    <m:t>𝑑𝑡</m:t>
                                  </m:r>
                                </m:den>
                              </m:f>
                            </m:oMath>
                          </a14:m>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𝐶</m:t>
                                </m:r>
                                <m:r>
                                  <a:rPr lang="en-IE" sz="1150">
                                    <a:effectLst/>
                                    <a:latin typeface="Cambria Math"/>
                                  </a:rPr>
                                  <m:t> = </m:t>
                                </m:r>
                                <m:r>
                                  <a:rPr lang="en-IE" sz="1150">
                                    <a:effectLst/>
                                    <a:latin typeface="Cambria Math"/>
                                  </a:rPr>
                                  <m:t>𝐶𝑎𝑝𝑎𝑐𝑖𝑡𝑎𝑛𝑐𝑒</m:t>
                                </m:r>
                              </m:oMath>
                            </m:oMathPara>
                          </a14:m>
                          <a:endParaRPr lang="en-IE" sz="1150" dirty="0">
                            <a:effectLst/>
                            <a:latin typeface="Times New Roman"/>
                            <a:ea typeface="MS Mincho"/>
                            <a:cs typeface="Times New Roman"/>
                          </a:endParaRPr>
                        </a:p>
                      </a:txBody>
                      <a:tcPr marL="56333" marR="56333" marT="0" marB="0" anchor="ctr"/>
                    </a:tc>
                  </a:tr>
                  <a:tr h="505721">
                    <a:tc>
                      <a:txBody>
                        <a:bodyPr/>
                        <a:lstStyle/>
                        <a:p>
                          <a:pPr algn="ctr">
                            <a:lnSpc>
                              <a:spcPct val="115000"/>
                            </a:lnSpc>
                            <a:spcAft>
                              <a:spcPts val="0"/>
                            </a:spcAft>
                          </a:pPr>
                          <a:r>
                            <a:rPr lang="en-IE" sz="1150" dirty="0">
                              <a:effectLst/>
                            </a:rPr>
                            <a:t>Inductor</a:t>
                          </a:r>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b="0" i="1" smtClean="0">
                                    <a:effectLst/>
                                    <a:latin typeface="Cambria Math"/>
                                  </a:rPr>
                                  <m:t>𝑑</m:t>
                                </m:r>
                                <m:r>
                                  <a:rPr lang="en-IE" sz="1150" i="1">
                                    <a:effectLst/>
                                    <a:latin typeface="Cambria Math"/>
                                  </a:rPr>
                                  <m:t>𝜑</m:t>
                                </m:r>
                                <m:r>
                                  <a:rPr lang="en-IE" sz="1150" i="1">
                                    <a:effectLst/>
                                    <a:latin typeface="Cambria Math"/>
                                  </a:rPr>
                                  <m:t>=</m:t>
                                </m:r>
                                <m:r>
                                  <a:rPr lang="en-IE" sz="1150" i="1">
                                    <a:effectLst/>
                                    <a:latin typeface="Cambria Math"/>
                                  </a:rPr>
                                  <m:t>𝐿𝑑𝑖</m:t>
                                </m:r>
                              </m:oMath>
                            </m:oMathPara>
                          </a14:m>
                          <a:endParaRPr lang="en-IE" sz="1150" i="1"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𝑓</m:t>
                                </m:r>
                                <m:d>
                                  <m:dPr>
                                    <m:ctrlPr>
                                      <a:rPr lang="en-IE" sz="1150" i="1">
                                        <a:effectLst/>
                                        <a:latin typeface="Cambria Math"/>
                                      </a:rPr>
                                    </m:ctrlPr>
                                  </m:dPr>
                                  <m:e>
                                    <m:r>
                                      <a:rPr lang="en-IE" sz="1150">
                                        <a:effectLst/>
                                        <a:latin typeface="Cambria Math"/>
                                      </a:rPr>
                                      <m:t>𝑖</m:t>
                                    </m:r>
                                    <m:r>
                                      <a:rPr lang="en-IE" sz="1150">
                                        <a:effectLst/>
                                        <a:latin typeface="Cambria Math"/>
                                      </a:rPr>
                                      <m:t>,</m:t>
                                    </m:r>
                                    <m:r>
                                      <a:rPr lang="en-IE" sz="1150">
                                        <a:effectLst/>
                                        <a:latin typeface="Cambria Math"/>
                                      </a:rPr>
                                      <m:t>𝜑</m:t>
                                    </m:r>
                                  </m:e>
                                </m:d>
                                <m:r>
                                  <a:rPr lang="en-IE" sz="1150">
                                    <a:effectLst/>
                                    <a:latin typeface="Cambria Math"/>
                                  </a:rPr>
                                  <m:t>=0</m:t>
                                </m:r>
                              </m:oMath>
                            </m:oMathPara>
                          </a14:m>
                          <a:endParaRPr lang="en-IE" sz="1150" dirty="0">
                            <a:effectLst/>
                          </a:endParaRPr>
                        </a:p>
                        <a:p>
                          <a:pPr algn="ctr">
                            <a:lnSpc>
                              <a:spcPct val="115000"/>
                            </a:lnSpc>
                            <a:spcAft>
                              <a:spcPts val="0"/>
                            </a:spcAft>
                          </a:pPr>
                          <a:r>
                            <a:rPr lang="en-IE" sz="1100" dirty="0">
                              <a:effectLst/>
                            </a:rPr>
                            <a:t>where</a:t>
                          </a:r>
                          <a:r>
                            <a:rPr lang="en-IE" sz="1150" dirty="0">
                              <a:effectLst/>
                            </a:rPr>
                            <a:t> </a:t>
                          </a:r>
                          <a14:m>
                            <m:oMath xmlns:m="http://schemas.openxmlformats.org/officeDocument/2006/math">
                              <m:r>
                                <a:rPr lang="en-IE" sz="1150">
                                  <a:effectLst/>
                                  <a:latin typeface="Cambria Math"/>
                                </a:rPr>
                                <m:t>𝑉</m:t>
                              </m:r>
                              <m:r>
                                <a:rPr lang="en-IE" sz="1150">
                                  <a:effectLst/>
                                  <a:latin typeface="Cambria Math"/>
                                </a:rPr>
                                <m:t>=</m:t>
                              </m:r>
                              <m:f>
                                <m:fPr>
                                  <m:ctrlPr>
                                    <a:rPr lang="en-IE" sz="1150" i="1">
                                      <a:effectLst/>
                                      <a:latin typeface="Cambria Math"/>
                                    </a:rPr>
                                  </m:ctrlPr>
                                </m:fPr>
                                <m:num>
                                  <m:r>
                                    <a:rPr lang="en-IE" sz="1150">
                                      <a:effectLst/>
                                      <a:latin typeface="Cambria Math"/>
                                    </a:rPr>
                                    <m:t>𝑑</m:t>
                                  </m:r>
                                  <m:r>
                                    <a:rPr lang="en-IE" sz="1150">
                                      <a:effectLst/>
                                      <a:latin typeface="Cambria Math"/>
                                    </a:rPr>
                                    <m:t>𝜑</m:t>
                                  </m:r>
                                </m:num>
                                <m:den>
                                  <m:r>
                                    <a:rPr lang="en-IE" sz="1150">
                                      <a:effectLst/>
                                      <a:latin typeface="Cambria Math"/>
                                    </a:rPr>
                                    <m:t>𝑑𝑞</m:t>
                                  </m:r>
                                </m:den>
                              </m:f>
                            </m:oMath>
                          </a14:m>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𝐿</m:t>
                                </m:r>
                                <m:r>
                                  <a:rPr lang="en-IE" sz="1150">
                                    <a:effectLst/>
                                    <a:latin typeface="Cambria Math"/>
                                  </a:rPr>
                                  <m:t> = </m:t>
                                </m:r>
                                <m:r>
                                  <a:rPr lang="en-IE" sz="1150">
                                    <a:effectLst/>
                                    <a:latin typeface="Cambria Math"/>
                                  </a:rPr>
                                  <m:t>𝐼𝑛𝑑𝑢𝑐𝑡𝑎𝑛𝑐𝑒</m:t>
                                </m:r>
                              </m:oMath>
                            </m:oMathPara>
                          </a14:m>
                          <a:endParaRPr lang="en-IE" sz="1150">
                            <a:effectLst/>
                            <a:latin typeface="Times New Roman"/>
                            <a:ea typeface="MS Mincho"/>
                            <a:cs typeface="Times New Roman"/>
                          </a:endParaRPr>
                        </a:p>
                      </a:txBody>
                      <a:tcPr marL="56333" marR="56333" marT="0" marB="0" anchor="ctr"/>
                    </a:tc>
                  </a:tr>
                  <a:tr h="418735">
                    <a:tc>
                      <a:txBody>
                        <a:bodyPr/>
                        <a:lstStyle/>
                        <a:p>
                          <a:pPr algn="ctr">
                            <a:lnSpc>
                              <a:spcPct val="115000"/>
                            </a:lnSpc>
                            <a:spcAft>
                              <a:spcPts val="0"/>
                            </a:spcAft>
                          </a:pPr>
                          <a:r>
                            <a:rPr lang="en-IE" sz="1150" dirty="0">
                              <a:solidFill>
                                <a:schemeClr val="bg1"/>
                              </a:solidFill>
                              <a:effectLst/>
                            </a:rPr>
                            <a:t>Memristor</a:t>
                          </a:r>
                          <a:endParaRPr lang="en-IE" sz="1150" dirty="0">
                            <a:solidFill>
                              <a:schemeClr val="bg1"/>
                            </a:solidFill>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𝑑</m:t>
                                </m:r>
                                <m:r>
                                  <a:rPr lang="en-IE" sz="1150">
                                    <a:effectLst/>
                                    <a:latin typeface="Cambria Math"/>
                                  </a:rPr>
                                  <m:t>𝜑</m:t>
                                </m:r>
                                <m:r>
                                  <a:rPr lang="en-IE" sz="1150">
                                    <a:effectLst/>
                                    <a:latin typeface="Cambria Math"/>
                                  </a:rPr>
                                  <m:t>=</m:t>
                                </m:r>
                                <m:r>
                                  <a:rPr lang="en-IE" sz="1150">
                                    <a:effectLst/>
                                    <a:latin typeface="Cambria Math"/>
                                  </a:rPr>
                                  <m:t>𝑀𝑑𝑞</m:t>
                                </m:r>
                              </m:oMath>
                            </m:oMathPara>
                          </a14:m>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𝑓</m:t>
                                </m:r>
                                <m:d>
                                  <m:dPr>
                                    <m:ctrlPr>
                                      <a:rPr lang="en-IE" sz="1150" i="1">
                                        <a:effectLst/>
                                        <a:latin typeface="Cambria Math"/>
                                      </a:rPr>
                                    </m:ctrlPr>
                                  </m:dPr>
                                  <m:e>
                                    <m:r>
                                      <a:rPr lang="en-IE" sz="1150">
                                        <a:effectLst/>
                                        <a:latin typeface="Cambria Math"/>
                                      </a:rPr>
                                      <m:t>𝜑</m:t>
                                    </m:r>
                                    <m:r>
                                      <a:rPr lang="en-IE" sz="1150">
                                        <a:effectLst/>
                                        <a:latin typeface="Cambria Math"/>
                                      </a:rPr>
                                      <m:t>,</m:t>
                                    </m:r>
                                    <m:r>
                                      <a:rPr lang="en-IE" sz="1150">
                                        <a:effectLst/>
                                        <a:latin typeface="Cambria Math"/>
                                      </a:rPr>
                                      <m:t>𝑞</m:t>
                                    </m:r>
                                  </m:e>
                                </m:d>
                                <m:r>
                                  <a:rPr lang="en-IE" sz="1150">
                                    <a:effectLst/>
                                    <a:latin typeface="Cambria Math"/>
                                  </a:rPr>
                                  <m:t>=0</m:t>
                                </m:r>
                              </m:oMath>
                            </m:oMathPara>
                          </a14:m>
                          <a:endParaRPr lang="en-IE" sz="1150" dirty="0">
                            <a:effectLst/>
                            <a:latin typeface="Times New Roman"/>
                            <a:ea typeface="MS Mincho"/>
                            <a:cs typeface="Times New Roman"/>
                          </a:endParaRPr>
                        </a:p>
                      </a:txBody>
                      <a:tcPr marL="56333" marR="56333" marT="0" marB="0" anchor="ct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r>
                                  <a:rPr lang="en-IE" sz="1150">
                                    <a:effectLst/>
                                    <a:latin typeface="Cambria Math"/>
                                  </a:rPr>
                                  <m:t>𝑀</m:t>
                                </m:r>
                                <m:r>
                                  <a:rPr lang="en-IE" sz="1150">
                                    <a:effectLst/>
                                    <a:latin typeface="Cambria Math"/>
                                  </a:rPr>
                                  <m:t>=</m:t>
                                </m:r>
                                <m:sSub>
                                  <m:sSubPr>
                                    <m:ctrlPr>
                                      <a:rPr lang="en-IE" sz="1150" i="1">
                                        <a:effectLst/>
                                        <a:latin typeface="Cambria Math"/>
                                      </a:rPr>
                                    </m:ctrlPr>
                                  </m:sSubPr>
                                  <m:e>
                                    <m:r>
                                      <a:rPr lang="en-IE" sz="1150">
                                        <a:effectLst/>
                                        <a:latin typeface="Cambria Math"/>
                                      </a:rPr>
                                      <m:t>𝑅</m:t>
                                    </m:r>
                                  </m:e>
                                  <m:sub>
                                    <m:r>
                                      <a:rPr lang="en-IE" sz="1150">
                                        <a:effectLst/>
                                        <a:latin typeface="Cambria Math"/>
                                      </a:rPr>
                                      <m:t>𝑀</m:t>
                                    </m:r>
                                  </m:sub>
                                </m:sSub>
                                <m:r>
                                  <a:rPr lang="en-IE" sz="1150">
                                    <a:effectLst/>
                                    <a:latin typeface="Cambria Math"/>
                                  </a:rPr>
                                  <m:t>=</m:t>
                                </m:r>
                                <m:r>
                                  <a:rPr lang="en-IE" sz="1150">
                                    <a:effectLst/>
                                    <a:latin typeface="Cambria Math"/>
                                  </a:rPr>
                                  <m:t>𝑀𝑒𝑚𝑟𝑖𝑠𝑡𝑎𝑛𝑐𝑒</m:t>
                                </m:r>
                              </m:oMath>
                            </m:oMathPara>
                          </a14:m>
                          <a:endParaRPr lang="en-IE" sz="1150" dirty="0">
                            <a:effectLst/>
                            <a:latin typeface="Times New Roman"/>
                            <a:ea typeface="MS Mincho"/>
                            <a:cs typeface="Times New Roman"/>
                          </a:endParaRPr>
                        </a:p>
                      </a:txBody>
                      <a:tcPr marL="56333" marR="56333" marT="0" marB="0" anchor="ct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94444008"/>
                  </p:ext>
                </p:extLst>
              </p:nvPr>
            </p:nvGraphicFramePr>
            <p:xfrm>
              <a:off x="2984091" y="2326329"/>
              <a:ext cx="5348405" cy="2132979"/>
            </p:xfrm>
            <a:graphic>
              <a:graphicData uri="http://schemas.openxmlformats.org/drawingml/2006/table">
                <a:tbl>
                  <a:tblPr firstRow="1" firstCol="1" bandRow="1">
                    <a:tableStyleId>{5C22544A-7EE6-4342-B048-85BDC9FD1C3A}</a:tableStyleId>
                  </a:tblPr>
                  <a:tblGrid>
                    <a:gridCol w="1257709"/>
                    <a:gridCol w="1080120"/>
                    <a:gridCol w="1224136"/>
                    <a:gridCol w="1786440"/>
                  </a:tblGrid>
                  <a:tr h="276428">
                    <a:tc>
                      <a:txBody>
                        <a:bodyPr/>
                        <a:lstStyle/>
                        <a:p>
                          <a:pPr algn="ctr">
                            <a:lnSpc>
                              <a:spcPct val="150000"/>
                            </a:lnSpc>
                            <a:spcAft>
                              <a:spcPts val="0"/>
                            </a:spcAft>
                          </a:pPr>
                          <a:r>
                            <a:rPr lang="en-IE" sz="1150" dirty="0">
                              <a:effectLst/>
                            </a:rPr>
                            <a:t>Circuit Element</a:t>
                          </a:r>
                          <a:endParaRPr lang="en-IE" sz="115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150" dirty="0">
                              <a:effectLst/>
                            </a:rPr>
                            <a:t>Equation</a:t>
                          </a:r>
                          <a:endParaRPr lang="en-IE" sz="115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150" dirty="0">
                              <a:effectLst/>
                            </a:rPr>
                            <a:t>Function</a:t>
                          </a:r>
                          <a:endParaRPr lang="en-IE" sz="1150" dirty="0">
                            <a:effectLst/>
                            <a:latin typeface="Times New Roman"/>
                            <a:ea typeface="MS Mincho"/>
                            <a:cs typeface="Times New Roman"/>
                          </a:endParaRPr>
                        </a:p>
                      </a:txBody>
                      <a:tcPr marL="56333" marR="56333" marT="0" marB="0"/>
                    </a:tc>
                    <a:tc>
                      <a:txBody>
                        <a:bodyPr/>
                        <a:lstStyle/>
                        <a:p>
                          <a:pPr algn="ctr">
                            <a:lnSpc>
                              <a:spcPct val="150000"/>
                            </a:lnSpc>
                            <a:spcAft>
                              <a:spcPts val="0"/>
                            </a:spcAft>
                          </a:pPr>
                          <a:r>
                            <a:rPr lang="en-IE" sz="1150">
                              <a:effectLst/>
                            </a:rPr>
                            <a:t>Unit</a:t>
                          </a:r>
                          <a:endParaRPr lang="en-IE" sz="1150">
                            <a:effectLst/>
                            <a:latin typeface="Times New Roman"/>
                            <a:ea typeface="MS Mincho"/>
                            <a:cs typeface="Times New Roman"/>
                          </a:endParaRPr>
                        </a:p>
                      </a:txBody>
                      <a:tcPr marL="56333" marR="56333" marT="0" marB="0"/>
                    </a:tc>
                  </a:tr>
                  <a:tr h="418062">
                    <a:tc>
                      <a:txBody>
                        <a:bodyPr/>
                        <a:lstStyle/>
                        <a:p>
                          <a:pPr algn="ctr">
                            <a:lnSpc>
                              <a:spcPct val="115000"/>
                            </a:lnSpc>
                            <a:spcAft>
                              <a:spcPts val="0"/>
                            </a:spcAft>
                          </a:pPr>
                          <a:r>
                            <a:rPr lang="en-IE" sz="1150" dirty="0">
                              <a:effectLst/>
                            </a:rPr>
                            <a:t>Resistor</a:t>
                          </a:r>
                          <a:endParaRPr lang="en-IE" sz="1150" dirty="0">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6949" t="-66667" r="-279096" b="-342029"/>
                          </a:stretch>
                        </a:blipFill>
                      </a:tcPr>
                    </a:tc>
                    <a:tc>
                      <a:txBody>
                        <a:bodyPr/>
                        <a:lstStyle/>
                        <a:p>
                          <a:endParaRPr lang="en-US"/>
                        </a:p>
                      </a:txBody>
                      <a:tcPr marL="56333" marR="56333" marT="0" marB="0" anchor="ctr">
                        <a:blipFill rotWithShape="1">
                          <a:blip r:embed="rId4"/>
                          <a:stretch>
                            <a:fillRect l="-191045" t="-66667" r="-145771" b="-342029"/>
                          </a:stretch>
                        </a:blipFill>
                      </a:tcPr>
                    </a:tc>
                    <a:tc>
                      <a:txBody>
                        <a:bodyPr/>
                        <a:lstStyle/>
                        <a:p>
                          <a:endParaRPr lang="en-US"/>
                        </a:p>
                      </a:txBody>
                      <a:tcPr marL="56333" marR="56333" marT="0" marB="0" anchor="ctr">
                        <a:blipFill rotWithShape="1">
                          <a:blip r:embed="rId4"/>
                          <a:stretch>
                            <a:fillRect l="-199659" t="-66667" b="-342029"/>
                          </a:stretch>
                        </a:blipFill>
                      </a:tcPr>
                    </a:tc>
                  </a:tr>
                  <a:tr h="505721">
                    <a:tc>
                      <a:txBody>
                        <a:bodyPr/>
                        <a:lstStyle/>
                        <a:p>
                          <a:pPr algn="ctr">
                            <a:lnSpc>
                              <a:spcPct val="115000"/>
                            </a:lnSpc>
                            <a:spcAft>
                              <a:spcPts val="0"/>
                            </a:spcAft>
                          </a:pPr>
                          <a:r>
                            <a:rPr lang="en-IE" sz="1150" dirty="0">
                              <a:effectLst/>
                            </a:rPr>
                            <a:t>Capacitor</a:t>
                          </a:r>
                          <a:endParaRPr lang="en-IE" sz="1150" dirty="0">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6949" t="-138554" r="-279096" b="-184337"/>
                          </a:stretch>
                        </a:blipFill>
                      </a:tcPr>
                    </a:tc>
                    <a:tc>
                      <a:txBody>
                        <a:bodyPr/>
                        <a:lstStyle/>
                        <a:p>
                          <a:endParaRPr lang="en-US"/>
                        </a:p>
                      </a:txBody>
                      <a:tcPr marL="56333" marR="56333" marT="0" marB="0" anchor="ctr">
                        <a:blipFill rotWithShape="1">
                          <a:blip r:embed="rId4"/>
                          <a:stretch>
                            <a:fillRect l="-191045" t="-138554" r="-145771" b="-184337"/>
                          </a:stretch>
                        </a:blipFill>
                      </a:tcPr>
                    </a:tc>
                    <a:tc>
                      <a:txBody>
                        <a:bodyPr/>
                        <a:lstStyle/>
                        <a:p>
                          <a:endParaRPr lang="en-US"/>
                        </a:p>
                      </a:txBody>
                      <a:tcPr marL="56333" marR="56333" marT="0" marB="0" anchor="ctr">
                        <a:blipFill rotWithShape="1">
                          <a:blip r:embed="rId4"/>
                          <a:stretch>
                            <a:fillRect l="-199659" t="-138554" b="-184337"/>
                          </a:stretch>
                        </a:blipFill>
                      </a:tcPr>
                    </a:tc>
                  </a:tr>
                  <a:tr h="514033">
                    <a:tc>
                      <a:txBody>
                        <a:bodyPr/>
                        <a:lstStyle/>
                        <a:p>
                          <a:pPr algn="ctr">
                            <a:lnSpc>
                              <a:spcPct val="115000"/>
                            </a:lnSpc>
                            <a:spcAft>
                              <a:spcPts val="0"/>
                            </a:spcAft>
                          </a:pPr>
                          <a:r>
                            <a:rPr lang="en-IE" sz="1150" dirty="0">
                              <a:effectLst/>
                            </a:rPr>
                            <a:t>Inductor</a:t>
                          </a:r>
                          <a:endParaRPr lang="en-IE" sz="1150" dirty="0">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6949" t="-235714" r="-279096" b="-82143"/>
                          </a:stretch>
                        </a:blipFill>
                      </a:tcPr>
                    </a:tc>
                    <a:tc>
                      <a:txBody>
                        <a:bodyPr/>
                        <a:lstStyle/>
                        <a:p>
                          <a:endParaRPr lang="en-US"/>
                        </a:p>
                      </a:txBody>
                      <a:tcPr marL="56333" marR="56333" marT="0" marB="0" anchor="ctr">
                        <a:blipFill rotWithShape="1">
                          <a:blip r:embed="rId4"/>
                          <a:stretch>
                            <a:fillRect l="-191045" t="-235714" r="-145771" b="-82143"/>
                          </a:stretch>
                        </a:blipFill>
                      </a:tcPr>
                    </a:tc>
                    <a:tc>
                      <a:txBody>
                        <a:bodyPr/>
                        <a:lstStyle/>
                        <a:p>
                          <a:endParaRPr lang="en-US"/>
                        </a:p>
                      </a:txBody>
                      <a:tcPr marL="56333" marR="56333" marT="0" marB="0" anchor="ctr">
                        <a:blipFill rotWithShape="1">
                          <a:blip r:embed="rId4"/>
                          <a:stretch>
                            <a:fillRect l="-199659" t="-235714" b="-82143"/>
                          </a:stretch>
                        </a:blipFill>
                      </a:tcPr>
                    </a:tc>
                  </a:tr>
                  <a:tr h="418735">
                    <a:tc>
                      <a:txBody>
                        <a:bodyPr/>
                        <a:lstStyle/>
                        <a:p>
                          <a:pPr algn="ctr">
                            <a:lnSpc>
                              <a:spcPct val="115000"/>
                            </a:lnSpc>
                            <a:spcAft>
                              <a:spcPts val="0"/>
                            </a:spcAft>
                          </a:pPr>
                          <a:r>
                            <a:rPr lang="en-IE" sz="1150" dirty="0">
                              <a:solidFill>
                                <a:schemeClr val="bg1"/>
                              </a:solidFill>
                              <a:effectLst/>
                            </a:rPr>
                            <a:t>Memristor</a:t>
                          </a:r>
                          <a:endParaRPr lang="en-IE" sz="1150" dirty="0">
                            <a:solidFill>
                              <a:schemeClr val="bg1"/>
                            </a:solidFill>
                            <a:effectLst/>
                            <a:latin typeface="Times New Roman"/>
                            <a:ea typeface="MS Mincho"/>
                            <a:cs typeface="Times New Roman"/>
                          </a:endParaRPr>
                        </a:p>
                      </a:txBody>
                      <a:tcPr marL="56333" marR="56333" marT="0" marB="0" anchor="ctr"/>
                    </a:tc>
                    <a:tc>
                      <a:txBody>
                        <a:bodyPr/>
                        <a:lstStyle/>
                        <a:p>
                          <a:endParaRPr lang="en-US"/>
                        </a:p>
                      </a:txBody>
                      <a:tcPr marL="56333" marR="56333" marT="0" marB="0" anchor="ctr">
                        <a:blipFill rotWithShape="1">
                          <a:blip r:embed="rId4"/>
                          <a:stretch>
                            <a:fillRect l="-116949" t="-408696" r="-279096"/>
                          </a:stretch>
                        </a:blipFill>
                      </a:tcPr>
                    </a:tc>
                    <a:tc>
                      <a:txBody>
                        <a:bodyPr/>
                        <a:lstStyle/>
                        <a:p>
                          <a:endParaRPr lang="en-US"/>
                        </a:p>
                      </a:txBody>
                      <a:tcPr marL="56333" marR="56333" marT="0" marB="0" anchor="ctr">
                        <a:blipFill rotWithShape="1">
                          <a:blip r:embed="rId4"/>
                          <a:stretch>
                            <a:fillRect l="-191045" t="-408696" r="-145771"/>
                          </a:stretch>
                        </a:blipFill>
                      </a:tcPr>
                    </a:tc>
                    <a:tc>
                      <a:txBody>
                        <a:bodyPr/>
                        <a:lstStyle/>
                        <a:p>
                          <a:endParaRPr lang="en-US"/>
                        </a:p>
                      </a:txBody>
                      <a:tcPr marL="56333" marR="56333" marT="0" marB="0" anchor="ctr">
                        <a:blipFill rotWithShape="1">
                          <a:blip r:embed="rId4"/>
                          <a:stretch>
                            <a:fillRect l="-199659" t="-408696"/>
                          </a:stretch>
                        </a:blipFill>
                      </a:tcPr>
                    </a:tc>
                  </a:tr>
                </a:tbl>
              </a:graphicData>
            </a:graphic>
          </p:graphicFrame>
        </mc:Fallback>
      </mc:AlternateContent>
      <p:sp>
        <p:nvSpPr>
          <p:cNvPr id="4" name="Rectangle 3"/>
          <p:cNvSpPr/>
          <p:nvPr/>
        </p:nvSpPr>
        <p:spPr>
          <a:xfrm>
            <a:off x="242924" y="101405"/>
            <a:ext cx="3206787" cy="954144"/>
          </a:xfrm>
          <a:prstGeom prst="rect">
            <a:avLst/>
          </a:prstGeom>
        </p:spPr>
        <p:txBody>
          <a:bodyPr wrap="square" lIns="68617" tIns="34308" rIns="68617" bIns="34308">
            <a:spAutoFit/>
          </a:bodyPr>
          <a:lstStyle/>
          <a:p>
            <a:pPr algn="just"/>
            <a:r>
              <a:rPr lang="en-IE" sz="1150" dirty="0"/>
              <a:t>There are four fundamental circuit variables:</a:t>
            </a:r>
          </a:p>
          <a:p>
            <a:pPr marL="214344" indent="-214344" algn="just">
              <a:buFont typeface="Arial" pitchFamily="34" charset="0"/>
              <a:buChar char="•"/>
            </a:pPr>
            <a:r>
              <a:rPr lang="en-IE" sz="1150" dirty="0"/>
              <a:t>voltage </a:t>
            </a:r>
            <a:r>
              <a:rPr lang="en-IE" sz="1150" i="1" dirty="0"/>
              <a:t>V</a:t>
            </a:r>
          </a:p>
          <a:p>
            <a:pPr marL="214344" indent="-214344" algn="just">
              <a:buFont typeface="Arial" pitchFamily="34" charset="0"/>
              <a:buChar char="•"/>
            </a:pPr>
            <a:r>
              <a:rPr lang="en-IE" sz="1150" dirty="0"/>
              <a:t>electric current </a:t>
            </a:r>
            <a:r>
              <a:rPr lang="en-IE" sz="1150" i="1" dirty="0"/>
              <a:t>I</a:t>
            </a:r>
          </a:p>
          <a:p>
            <a:pPr marL="214344" indent="-214344" algn="just">
              <a:buFont typeface="Arial" pitchFamily="34" charset="0"/>
              <a:buChar char="•"/>
            </a:pPr>
            <a:r>
              <a:rPr lang="en-IE" sz="1150" dirty="0"/>
              <a:t>electric charge </a:t>
            </a:r>
            <a:r>
              <a:rPr lang="en-IE" sz="1150" i="1" dirty="0"/>
              <a:t>q</a:t>
            </a:r>
          </a:p>
          <a:p>
            <a:pPr marL="214344" indent="-214344" algn="just">
              <a:buFont typeface="Arial" pitchFamily="34" charset="0"/>
              <a:buChar char="•"/>
            </a:pPr>
            <a:r>
              <a:rPr lang="en-IE" sz="1150" dirty="0"/>
              <a:t>magnetic flux </a:t>
            </a:r>
            <a:r>
              <a:rPr lang="en-IE" sz="1150" i="1" dirty="0">
                <a:sym typeface="Symbol"/>
              </a:rPr>
              <a:t></a:t>
            </a:r>
          </a:p>
        </p:txBody>
      </p:sp>
      <p:sp>
        <p:nvSpPr>
          <p:cNvPr id="5" name="Rectangle 4"/>
          <p:cNvSpPr/>
          <p:nvPr/>
        </p:nvSpPr>
        <p:spPr>
          <a:xfrm>
            <a:off x="3881760" y="101405"/>
            <a:ext cx="3672408" cy="777144"/>
          </a:xfrm>
          <a:prstGeom prst="rect">
            <a:avLst/>
          </a:prstGeom>
        </p:spPr>
        <p:txBody>
          <a:bodyPr wrap="square" lIns="68590" tIns="34294" rIns="68590" bIns="34294">
            <a:spAutoFit/>
          </a:bodyPr>
          <a:lstStyle/>
          <a:p>
            <a:pPr algn="just"/>
            <a:r>
              <a:rPr lang="en-IE" sz="1150" dirty="0"/>
              <a:t>There are three traditional passive circuit elements:</a:t>
            </a:r>
          </a:p>
          <a:p>
            <a:pPr marL="214344" indent="-214344" algn="just">
              <a:buFont typeface="Arial" pitchFamily="34" charset="0"/>
              <a:buChar char="•"/>
            </a:pPr>
            <a:r>
              <a:rPr lang="en-IE" sz="1150" dirty="0"/>
              <a:t>Resistor</a:t>
            </a:r>
            <a:endParaRPr lang="en-IE" sz="1150" i="1" dirty="0"/>
          </a:p>
          <a:p>
            <a:pPr marL="214344" indent="-214344" algn="just">
              <a:buFont typeface="Arial" pitchFamily="34" charset="0"/>
              <a:buChar char="•"/>
            </a:pPr>
            <a:r>
              <a:rPr lang="en-IE" sz="1150" dirty="0"/>
              <a:t>Capacitor</a:t>
            </a:r>
          </a:p>
          <a:p>
            <a:pPr marL="214344" indent="-214344" algn="just">
              <a:buFont typeface="Arial" pitchFamily="34" charset="0"/>
              <a:buChar char="•"/>
            </a:pPr>
            <a:r>
              <a:rPr lang="en-IE" sz="1150" dirty="0"/>
              <a:t>Inductor</a:t>
            </a:r>
          </a:p>
        </p:txBody>
      </p:sp>
      <p:sp>
        <p:nvSpPr>
          <p:cNvPr id="7" name="Rectangle 6"/>
          <p:cNvSpPr/>
          <p:nvPr/>
        </p:nvSpPr>
        <p:spPr>
          <a:xfrm>
            <a:off x="65336" y="1061793"/>
            <a:ext cx="8352928" cy="954115"/>
          </a:xfrm>
          <a:prstGeom prst="rect">
            <a:avLst/>
          </a:prstGeom>
        </p:spPr>
        <p:txBody>
          <a:bodyPr wrap="square" lIns="68590" tIns="34294" rIns="68590" bIns="34294">
            <a:spAutoFit/>
          </a:bodyPr>
          <a:lstStyle/>
          <a:p>
            <a:pPr algn="just"/>
            <a:r>
              <a:rPr lang="en-IE" sz="1150" dirty="0">
                <a:sym typeface="Symbol"/>
              </a:rPr>
              <a:t>These </a:t>
            </a:r>
            <a:r>
              <a:rPr lang="en-IE" sz="1150" dirty="0" smtClean="0"/>
              <a:t>are </a:t>
            </a:r>
            <a:r>
              <a:rPr lang="en-IE" sz="1150" dirty="0"/>
              <a:t>shown in the four corners of </a:t>
            </a:r>
            <a:r>
              <a:rPr lang="en-US" sz="1150" dirty="0"/>
              <a:t>the figure</a:t>
            </a:r>
            <a:r>
              <a:rPr lang="en-IE" sz="1150" dirty="0"/>
              <a:t> below. Each variable has a fundamental relationship with each other variable, either through a resistor, capacitor, inductor or differential equations, as shown below. For the sake of completeness, there must also be a two-terminal circuit element which relates </a:t>
            </a:r>
            <a:r>
              <a:rPr lang="en-IE" sz="1150" i="1" dirty="0">
                <a:sym typeface="Symbol"/>
              </a:rPr>
              <a:t></a:t>
            </a:r>
            <a:r>
              <a:rPr lang="en-IE" sz="1150" i="1" dirty="0"/>
              <a:t> </a:t>
            </a:r>
            <a:r>
              <a:rPr lang="en-IE" sz="1150" dirty="0"/>
              <a:t>and </a:t>
            </a:r>
            <a:r>
              <a:rPr lang="en-IE" sz="1150" i="1" dirty="0"/>
              <a:t>q</a:t>
            </a:r>
            <a:r>
              <a:rPr lang="en-IE" sz="1150" dirty="0"/>
              <a:t>. This element is a </a:t>
            </a:r>
            <a:r>
              <a:rPr lang="en-IE" sz="1150" dirty="0">
                <a:solidFill>
                  <a:srgbClr val="FF0000"/>
                </a:solidFill>
              </a:rPr>
              <a:t>memristor</a:t>
            </a:r>
            <a:r>
              <a:rPr lang="en-IE" sz="1150" dirty="0"/>
              <a:t> and is inserted below.</a:t>
            </a:r>
          </a:p>
          <a:p>
            <a:pPr algn="just"/>
            <a:endParaRPr lang="en-IE" sz="1150" dirty="0"/>
          </a:p>
          <a:p>
            <a:pPr algn="ctr"/>
            <a:r>
              <a:rPr lang="en-IE" sz="1150" b="1" i="1" dirty="0"/>
              <a:t>“A </a:t>
            </a:r>
            <a:r>
              <a:rPr lang="en-IE" sz="1150" b="1" i="1" dirty="0">
                <a:solidFill>
                  <a:srgbClr val="FF0000"/>
                </a:solidFill>
              </a:rPr>
              <a:t>memristor</a:t>
            </a:r>
            <a:r>
              <a:rPr lang="en-IE" sz="1150" b="1" i="1" dirty="0"/>
              <a:t> relates magnetic flux </a:t>
            </a:r>
            <a:r>
              <a:rPr lang="en-IE" sz="1150" b="1" i="1" dirty="0">
                <a:sym typeface="Symbol"/>
              </a:rPr>
              <a:t></a:t>
            </a:r>
            <a:r>
              <a:rPr lang="en-IE" sz="1150" b="1" i="1" dirty="0"/>
              <a:t> and electric change q.”</a:t>
            </a:r>
            <a:r>
              <a:rPr lang="en-IE" sz="1150" dirty="0"/>
              <a:t> </a:t>
            </a:r>
          </a:p>
        </p:txBody>
      </p:sp>
    </p:spTree>
    <p:extLst>
      <p:ext uri="{BB962C8B-B14F-4D97-AF65-F5344CB8AC3E}">
        <p14:creationId xmlns:p14="http://schemas.microsoft.com/office/powerpoint/2010/main" val="7072337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035047" y="2406651"/>
            <a:ext cx="1018577" cy="0"/>
          </a:xfrm>
          <a:prstGeom prst="line">
            <a:avLst/>
          </a:prstGeom>
        </p:spPr>
        <p:style>
          <a:lnRef idx="2">
            <a:schemeClr val="dk1"/>
          </a:lnRef>
          <a:fillRef idx="0">
            <a:schemeClr val="dk1"/>
          </a:fillRef>
          <a:effectRef idx="1">
            <a:schemeClr val="dk1"/>
          </a:effectRef>
          <a:fontRef idx="minor">
            <a:schemeClr val="tx1"/>
          </a:fontRef>
        </p:style>
      </p:cxnSp>
      <p:cxnSp>
        <p:nvCxnSpPr>
          <p:cNvPr id="7" name="Straight Connector 6"/>
          <p:cNvCxnSpPr>
            <a:stCxn id="10" idx="2"/>
          </p:cNvCxnSpPr>
          <p:nvPr/>
        </p:nvCxnSpPr>
        <p:spPr>
          <a:xfrm flipH="1">
            <a:off x="1131033" y="1323439"/>
            <a:ext cx="13002" cy="1083212"/>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10" name="Rectangle 9"/>
          <p:cNvSpPr/>
          <p:nvPr/>
        </p:nvSpPr>
        <p:spPr>
          <a:xfrm>
            <a:off x="-81522" y="0"/>
            <a:ext cx="2451114" cy="1323439"/>
          </a:xfrm>
          <a:prstGeom prst="rect">
            <a:avLst/>
          </a:prstGeom>
        </p:spPr>
        <p:txBody>
          <a:bodyPr wrap="square">
            <a:spAutoFit/>
          </a:bodyPr>
          <a:lstStyle/>
          <a:p>
            <a:pPr algn="ctr"/>
            <a:r>
              <a:rPr lang="en-IE" sz="1600" dirty="0"/>
              <a:t>Chua defined the memristor as the fourth fundamental circuit element, a device which relates </a:t>
            </a:r>
            <a:r>
              <a:rPr lang="en-IE" sz="1600" i="1" dirty="0">
                <a:sym typeface="Symbol"/>
              </a:rPr>
              <a:t></a:t>
            </a:r>
            <a:r>
              <a:rPr lang="en-IE" sz="1600" dirty="0"/>
              <a:t> &amp; </a:t>
            </a:r>
            <a:r>
              <a:rPr lang="en-IE" sz="1600" i="1" dirty="0"/>
              <a:t>q</a:t>
            </a:r>
            <a:r>
              <a:rPr lang="en-IE" sz="1600" dirty="0"/>
              <a:t>.</a:t>
            </a:r>
          </a:p>
        </p:txBody>
      </p:sp>
      <p:sp>
        <p:nvSpPr>
          <p:cNvPr id="11" name="Rectangle 10"/>
          <p:cNvSpPr/>
          <p:nvPr/>
        </p:nvSpPr>
        <p:spPr>
          <a:xfrm>
            <a:off x="467655" y="2262634"/>
            <a:ext cx="567392" cy="307777"/>
          </a:xfrm>
          <a:prstGeom prst="rect">
            <a:avLst/>
          </a:prstGeom>
        </p:spPr>
        <p:txBody>
          <a:bodyPr wrap="square">
            <a:spAutoFit/>
          </a:bodyPr>
          <a:lstStyle/>
          <a:p>
            <a:pPr algn="ctr"/>
            <a:r>
              <a:rPr lang="en-IE" sz="1400" dirty="0"/>
              <a:t>1971</a:t>
            </a:r>
          </a:p>
        </p:txBody>
      </p:sp>
      <p:cxnSp>
        <p:nvCxnSpPr>
          <p:cNvPr id="14" name="Straight Connector 13"/>
          <p:cNvCxnSpPr>
            <a:stCxn id="15" idx="0"/>
          </p:cNvCxnSpPr>
          <p:nvPr/>
        </p:nvCxnSpPr>
        <p:spPr>
          <a:xfrm flipV="1">
            <a:off x="1769930" y="2406652"/>
            <a:ext cx="0" cy="618404"/>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15" name="Rectangle 14"/>
          <p:cNvSpPr/>
          <p:nvPr/>
        </p:nvSpPr>
        <p:spPr>
          <a:xfrm>
            <a:off x="353368" y="3025056"/>
            <a:ext cx="2833124" cy="1569660"/>
          </a:xfrm>
          <a:prstGeom prst="rect">
            <a:avLst/>
          </a:prstGeom>
        </p:spPr>
        <p:txBody>
          <a:bodyPr wrap="square">
            <a:spAutoFit/>
          </a:bodyPr>
          <a:lstStyle/>
          <a:p>
            <a:pPr algn="ctr"/>
            <a:r>
              <a:rPr lang="en-IE" sz="1600" dirty="0"/>
              <a:t>Chua &amp; Kang generalise the 1971 memristor as part of a broader class of “</a:t>
            </a:r>
            <a:r>
              <a:rPr lang="en-IE" sz="1600" dirty="0" smtClean="0"/>
              <a:t>memristive </a:t>
            </a:r>
            <a:r>
              <a:rPr lang="en-IE" sz="1600" dirty="0"/>
              <a:t>systems”. They also introduced the idea of a memristive device having a state </a:t>
            </a:r>
            <a:r>
              <a:rPr lang="en-IE" sz="1600" dirty="0" smtClean="0"/>
              <a:t>variable.</a:t>
            </a:r>
            <a:endParaRPr lang="en-IE" sz="1600" dirty="0"/>
          </a:p>
        </p:txBody>
      </p:sp>
      <p:sp>
        <p:nvSpPr>
          <p:cNvPr id="16" name="Rectangle 15"/>
          <p:cNvSpPr/>
          <p:nvPr/>
        </p:nvSpPr>
        <p:spPr>
          <a:xfrm>
            <a:off x="1486234" y="2049639"/>
            <a:ext cx="567393" cy="307777"/>
          </a:xfrm>
          <a:prstGeom prst="rect">
            <a:avLst/>
          </a:prstGeom>
        </p:spPr>
        <p:txBody>
          <a:bodyPr wrap="square">
            <a:spAutoFit/>
          </a:bodyPr>
          <a:lstStyle/>
          <a:p>
            <a:pPr algn="ctr"/>
            <a:r>
              <a:rPr lang="en-IE" sz="1400" dirty="0"/>
              <a:t>1976</a:t>
            </a:r>
          </a:p>
        </p:txBody>
      </p:sp>
      <p:cxnSp>
        <p:nvCxnSpPr>
          <p:cNvPr id="26" name="Straight Connector 25"/>
          <p:cNvCxnSpPr/>
          <p:nvPr/>
        </p:nvCxnSpPr>
        <p:spPr>
          <a:xfrm>
            <a:off x="3377704" y="2406651"/>
            <a:ext cx="4338085" cy="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a:off x="2070092" y="2406651"/>
            <a:ext cx="1307612" cy="0"/>
          </a:xfrm>
          <a:prstGeom prst="line">
            <a:avLst/>
          </a:prstGeom>
          <a:ln>
            <a:prstDash val="sysDash"/>
          </a:ln>
        </p:spPr>
        <p:style>
          <a:lnRef idx="2">
            <a:schemeClr val="dk1"/>
          </a:lnRef>
          <a:fillRef idx="0">
            <a:schemeClr val="dk1"/>
          </a:fillRef>
          <a:effectRef idx="1">
            <a:schemeClr val="dk1"/>
          </a:effectRef>
          <a:fontRef idx="minor">
            <a:schemeClr val="tx1"/>
          </a:fontRef>
        </p:style>
      </p:cxnSp>
      <p:grpSp>
        <p:nvGrpSpPr>
          <p:cNvPr id="17" name="Group 16"/>
          <p:cNvGrpSpPr/>
          <p:nvPr/>
        </p:nvGrpSpPr>
        <p:grpSpPr>
          <a:xfrm>
            <a:off x="2723898" y="677312"/>
            <a:ext cx="2082626" cy="2122517"/>
            <a:chOff x="3100279" y="677312"/>
            <a:chExt cx="2082626" cy="2122517"/>
          </a:xfrm>
        </p:grpSpPr>
        <p:cxnSp>
          <p:nvCxnSpPr>
            <p:cNvPr id="22" name="Straight Connector 21"/>
            <p:cNvCxnSpPr>
              <a:stCxn id="23" idx="2"/>
            </p:cNvCxnSpPr>
            <p:nvPr/>
          </p:nvCxnSpPr>
          <p:spPr>
            <a:xfrm>
              <a:off x="4141592" y="1754530"/>
              <a:ext cx="0" cy="653112"/>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23" name="Rectangle 22"/>
            <p:cNvSpPr/>
            <p:nvPr/>
          </p:nvSpPr>
          <p:spPr>
            <a:xfrm>
              <a:off x="3100279" y="677312"/>
              <a:ext cx="2082626" cy="1077218"/>
            </a:xfrm>
            <a:prstGeom prst="rect">
              <a:avLst/>
            </a:prstGeom>
          </p:spPr>
          <p:txBody>
            <a:bodyPr wrap="square">
              <a:spAutoFit/>
            </a:bodyPr>
            <a:lstStyle/>
            <a:p>
              <a:pPr algn="ctr"/>
              <a:r>
                <a:rPr lang="en-IE" sz="1600" dirty="0"/>
                <a:t>Chua introduced a periodic table of all two-terminal circuit elements.</a:t>
              </a:r>
            </a:p>
          </p:txBody>
        </p:sp>
        <p:sp>
          <p:nvSpPr>
            <p:cNvPr id="32" name="Rectangle 31"/>
            <p:cNvSpPr/>
            <p:nvPr/>
          </p:nvSpPr>
          <p:spPr>
            <a:xfrm>
              <a:off x="3809021" y="2461275"/>
              <a:ext cx="665144" cy="338554"/>
            </a:xfrm>
            <a:prstGeom prst="rect">
              <a:avLst/>
            </a:prstGeom>
          </p:spPr>
          <p:txBody>
            <a:bodyPr wrap="square">
              <a:spAutoFit/>
            </a:bodyPr>
            <a:lstStyle/>
            <a:p>
              <a:pPr algn="ctr"/>
              <a:r>
                <a:rPr lang="en-IE" sz="1600" dirty="0"/>
                <a:t>2003</a:t>
              </a:r>
            </a:p>
          </p:txBody>
        </p:sp>
      </p:grpSp>
      <p:grpSp>
        <p:nvGrpSpPr>
          <p:cNvPr id="18" name="Group 17"/>
          <p:cNvGrpSpPr/>
          <p:nvPr/>
        </p:nvGrpSpPr>
        <p:grpSpPr>
          <a:xfrm>
            <a:off x="4466146" y="2049639"/>
            <a:ext cx="1633162" cy="1698060"/>
            <a:chOff x="4673847" y="2049639"/>
            <a:chExt cx="1633162" cy="1698060"/>
          </a:xfrm>
        </p:grpSpPr>
        <p:cxnSp>
          <p:nvCxnSpPr>
            <p:cNvPr id="36" name="Straight Connector 35"/>
            <p:cNvCxnSpPr>
              <a:stCxn id="37" idx="0"/>
            </p:cNvCxnSpPr>
            <p:nvPr/>
          </p:nvCxnSpPr>
          <p:spPr>
            <a:xfrm flipV="1">
              <a:off x="5490428" y="2406772"/>
              <a:ext cx="2" cy="509930"/>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37" name="Rectangle 36"/>
            <p:cNvSpPr/>
            <p:nvPr/>
          </p:nvSpPr>
          <p:spPr>
            <a:xfrm>
              <a:off x="4673847" y="2916702"/>
              <a:ext cx="1633162" cy="830997"/>
            </a:xfrm>
            <a:prstGeom prst="rect">
              <a:avLst/>
            </a:prstGeom>
          </p:spPr>
          <p:txBody>
            <a:bodyPr wrap="square">
              <a:spAutoFit/>
            </a:bodyPr>
            <a:lstStyle/>
            <a:p>
              <a:pPr algn="ctr"/>
              <a:r>
                <a:rPr lang="en-IE" sz="1600" b="1" dirty="0"/>
                <a:t>HP introduced their physical </a:t>
              </a:r>
              <a:r>
                <a:rPr lang="en-IE" sz="1600" b="1" dirty="0" smtClean="0"/>
                <a:t>memristor.</a:t>
              </a:r>
              <a:endParaRPr lang="en-IE" sz="1600" b="1" dirty="0"/>
            </a:p>
          </p:txBody>
        </p:sp>
        <p:sp>
          <p:nvSpPr>
            <p:cNvPr id="38" name="Rectangle 37"/>
            <p:cNvSpPr/>
            <p:nvPr/>
          </p:nvSpPr>
          <p:spPr>
            <a:xfrm>
              <a:off x="5163205" y="2049639"/>
              <a:ext cx="654448" cy="338554"/>
            </a:xfrm>
            <a:prstGeom prst="rect">
              <a:avLst/>
            </a:prstGeom>
          </p:spPr>
          <p:txBody>
            <a:bodyPr wrap="square">
              <a:spAutoFit/>
            </a:bodyPr>
            <a:lstStyle/>
            <a:p>
              <a:pPr algn="ctr"/>
              <a:r>
                <a:rPr lang="en-IE" sz="1600" dirty="0"/>
                <a:t>2008</a:t>
              </a:r>
            </a:p>
          </p:txBody>
        </p:sp>
      </p:grpSp>
      <p:grpSp>
        <p:nvGrpSpPr>
          <p:cNvPr id="19" name="Group 18"/>
          <p:cNvGrpSpPr/>
          <p:nvPr/>
        </p:nvGrpSpPr>
        <p:grpSpPr>
          <a:xfrm>
            <a:off x="4889872" y="258594"/>
            <a:ext cx="2136261" cy="2541235"/>
            <a:chOff x="4905482" y="258594"/>
            <a:chExt cx="2136261" cy="2541235"/>
          </a:xfrm>
        </p:grpSpPr>
        <p:cxnSp>
          <p:nvCxnSpPr>
            <p:cNvPr id="40" name="Straight Connector 39"/>
            <p:cNvCxnSpPr>
              <a:stCxn id="41" idx="2"/>
            </p:cNvCxnSpPr>
            <p:nvPr/>
          </p:nvCxnSpPr>
          <p:spPr>
            <a:xfrm flipH="1">
              <a:off x="5973611" y="1582033"/>
              <a:ext cx="2" cy="825608"/>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41" name="Rectangle 40"/>
            <p:cNvSpPr/>
            <p:nvPr/>
          </p:nvSpPr>
          <p:spPr>
            <a:xfrm>
              <a:off x="4905482" y="258594"/>
              <a:ext cx="2136261" cy="1323439"/>
            </a:xfrm>
            <a:prstGeom prst="rect">
              <a:avLst/>
            </a:prstGeom>
          </p:spPr>
          <p:txBody>
            <a:bodyPr wrap="square">
              <a:spAutoFit/>
            </a:bodyPr>
            <a:lstStyle/>
            <a:p>
              <a:pPr algn="ctr"/>
              <a:r>
                <a:rPr lang="en-IE" sz="1600" dirty="0"/>
                <a:t>Di Ventra </a:t>
              </a:r>
              <a:r>
                <a:rPr lang="en-IE" sz="1600" i="1" dirty="0"/>
                <a:t>et al. </a:t>
              </a:r>
              <a:r>
                <a:rPr lang="en-IE" sz="1600" dirty="0"/>
                <a:t>expanded memristive systems to include the </a:t>
              </a:r>
              <a:r>
                <a:rPr lang="en-IE" sz="1600" b="1" dirty="0"/>
                <a:t>memcapacitor</a:t>
              </a:r>
              <a:r>
                <a:rPr lang="en-IE" sz="1600" dirty="0"/>
                <a:t> and </a:t>
              </a:r>
              <a:r>
                <a:rPr lang="en-IE" sz="1600" b="1" dirty="0"/>
                <a:t>meminductor</a:t>
              </a:r>
              <a:r>
                <a:rPr lang="en-IE" sz="1600" dirty="0"/>
                <a:t>.</a:t>
              </a:r>
            </a:p>
          </p:txBody>
        </p:sp>
        <p:sp>
          <p:nvSpPr>
            <p:cNvPr id="42" name="Rectangle 41"/>
            <p:cNvSpPr/>
            <p:nvPr/>
          </p:nvSpPr>
          <p:spPr>
            <a:xfrm>
              <a:off x="5601583" y="2461275"/>
              <a:ext cx="744060" cy="338554"/>
            </a:xfrm>
            <a:prstGeom prst="rect">
              <a:avLst/>
            </a:prstGeom>
          </p:spPr>
          <p:txBody>
            <a:bodyPr wrap="square">
              <a:spAutoFit/>
            </a:bodyPr>
            <a:lstStyle/>
            <a:p>
              <a:pPr algn="ctr"/>
              <a:r>
                <a:rPr lang="en-IE" sz="1600" dirty="0"/>
                <a:t>2009</a:t>
              </a:r>
            </a:p>
          </p:txBody>
        </p:sp>
      </p:grpSp>
      <p:cxnSp>
        <p:nvCxnSpPr>
          <p:cNvPr id="46" name="Straight Connector 45"/>
          <p:cNvCxnSpPr>
            <a:stCxn id="47" idx="0"/>
          </p:cNvCxnSpPr>
          <p:nvPr/>
        </p:nvCxnSpPr>
        <p:spPr>
          <a:xfrm flipV="1">
            <a:off x="7167440" y="2407642"/>
            <a:ext cx="0" cy="730770"/>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47" name="Rectangle 46"/>
          <p:cNvSpPr/>
          <p:nvPr/>
        </p:nvSpPr>
        <p:spPr>
          <a:xfrm>
            <a:off x="5958003" y="3138412"/>
            <a:ext cx="2418874" cy="1569660"/>
          </a:xfrm>
          <a:prstGeom prst="rect">
            <a:avLst/>
          </a:prstGeom>
        </p:spPr>
        <p:txBody>
          <a:bodyPr wrap="square">
            <a:spAutoFit/>
          </a:bodyPr>
          <a:lstStyle/>
          <a:p>
            <a:pPr algn="ctr"/>
            <a:r>
              <a:rPr lang="en-IE" sz="1600" dirty="0"/>
              <a:t>Chua redefined the </a:t>
            </a:r>
            <a:r>
              <a:rPr lang="en-IE" sz="1600" dirty="0">
                <a:solidFill>
                  <a:srgbClr val="FF0000"/>
                </a:solidFill>
              </a:rPr>
              <a:t>memristor</a:t>
            </a:r>
            <a:r>
              <a:rPr lang="en-IE" sz="1600" dirty="0"/>
              <a:t> as “all 2-terminal non-volatile memory devices based on resistance switching are memristors”. </a:t>
            </a:r>
          </a:p>
        </p:txBody>
      </p:sp>
      <p:sp>
        <p:nvSpPr>
          <p:cNvPr id="48" name="Rectangle 47"/>
          <p:cNvSpPr/>
          <p:nvPr/>
        </p:nvSpPr>
        <p:spPr>
          <a:xfrm>
            <a:off x="6883744" y="2049639"/>
            <a:ext cx="567393" cy="307777"/>
          </a:xfrm>
          <a:prstGeom prst="rect">
            <a:avLst/>
          </a:prstGeom>
        </p:spPr>
        <p:txBody>
          <a:bodyPr wrap="square">
            <a:spAutoFit/>
          </a:bodyPr>
          <a:lstStyle/>
          <a:p>
            <a:pPr algn="ctr"/>
            <a:r>
              <a:rPr lang="en-IE" sz="1400" dirty="0"/>
              <a:t>2011</a:t>
            </a:r>
          </a:p>
        </p:txBody>
      </p:sp>
      <p:sp>
        <p:nvSpPr>
          <p:cNvPr id="49" name="Rectangle 48"/>
          <p:cNvSpPr/>
          <p:nvPr/>
        </p:nvSpPr>
        <p:spPr>
          <a:xfrm>
            <a:off x="7715788" y="2262634"/>
            <a:ext cx="567392" cy="307777"/>
          </a:xfrm>
          <a:prstGeom prst="rect">
            <a:avLst/>
          </a:prstGeom>
        </p:spPr>
        <p:txBody>
          <a:bodyPr wrap="square">
            <a:spAutoFit/>
          </a:bodyPr>
          <a:lstStyle/>
          <a:p>
            <a:pPr algn="ctr"/>
            <a:r>
              <a:rPr lang="en-IE" sz="1400" dirty="0"/>
              <a:t>2013</a:t>
            </a:r>
          </a:p>
        </p:txBody>
      </p:sp>
      <p:pic>
        <p:nvPicPr>
          <p:cNvPr id="1026" name="Picture 2" descr="C:\Users\ELEC\Dropbox\4th Year\Memristor\Matlab\GUI\images\chu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217" y="1432807"/>
            <a:ext cx="576064" cy="80608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descr="E:\Ray\My Dropbox\UCD\4th Year\Memristor\Interim Report\Crossba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2110" y="1002900"/>
            <a:ext cx="981070" cy="1047319"/>
          </a:xfrm>
          <a:prstGeom prst="rect">
            <a:avLst/>
          </a:prstGeom>
          <a:noFill/>
          <a:ln>
            <a:noFill/>
          </a:ln>
        </p:spPr>
      </p:pic>
    </p:spTree>
    <p:extLst>
      <p:ext uri="{BB962C8B-B14F-4D97-AF65-F5344CB8AC3E}">
        <p14:creationId xmlns:p14="http://schemas.microsoft.com/office/powerpoint/2010/main" val="24951476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405917" y="3140095"/>
                <a:ext cx="1230808" cy="716991"/>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IE" sz="1400" b="1" i="1" smtClean="0">
                          <a:latin typeface="Cambria Math"/>
                        </a:rPr>
                        <m:t>𝒗</m:t>
                      </m:r>
                      <m:r>
                        <a:rPr lang="en-IE" sz="1400" b="1" i="1" smtClean="0">
                          <a:latin typeface="Cambria Math"/>
                        </a:rPr>
                        <m:t>=</m:t>
                      </m:r>
                      <m:r>
                        <a:rPr lang="en-IE" sz="1400" b="1" i="1" smtClean="0">
                          <a:latin typeface="Cambria Math"/>
                        </a:rPr>
                        <m:t>𝑹</m:t>
                      </m:r>
                      <m:d>
                        <m:dPr>
                          <m:ctrlPr>
                            <a:rPr lang="en-IE" sz="1400" b="1" i="1">
                              <a:latin typeface="Cambria Math"/>
                            </a:rPr>
                          </m:ctrlPr>
                        </m:dPr>
                        <m:e>
                          <m:r>
                            <a:rPr lang="en-IE" sz="1400" b="1" i="1" smtClean="0">
                              <a:latin typeface="Cambria Math"/>
                            </a:rPr>
                            <m:t>𝒒</m:t>
                          </m:r>
                        </m:e>
                      </m:d>
                      <m:r>
                        <a:rPr lang="en-IE" sz="1400" b="1" i="1">
                          <a:latin typeface="Cambria Math"/>
                        </a:rPr>
                        <m:t>𝒊</m:t>
                      </m:r>
                    </m:oMath>
                    <m:oMath xmlns:m="http://schemas.openxmlformats.org/officeDocument/2006/math">
                      <m:f>
                        <m:fPr>
                          <m:ctrlPr>
                            <a:rPr lang="en-IE" sz="1400" b="1" i="1">
                              <a:latin typeface="Cambria Math"/>
                            </a:rPr>
                          </m:ctrlPr>
                        </m:fPr>
                        <m:num>
                          <m:r>
                            <a:rPr lang="en-IE" sz="1400" b="1" i="1">
                              <a:latin typeface="Cambria Math"/>
                            </a:rPr>
                            <m:t>𝒅</m:t>
                          </m:r>
                          <m:r>
                            <a:rPr lang="en-IE" sz="1400" b="1" i="1" smtClean="0">
                              <a:latin typeface="Cambria Math"/>
                            </a:rPr>
                            <m:t>𝒒</m:t>
                          </m:r>
                        </m:num>
                        <m:den>
                          <m:r>
                            <a:rPr lang="en-IE" sz="1400" b="1" i="1">
                              <a:latin typeface="Cambria Math"/>
                            </a:rPr>
                            <m:t>𝒅𝒕</m:t>
                          </m:r>
                        </m:den>
                      </m:f>
                      <m:r>
                        <a:rPr lang="en-IE" sz="1400" b="1" i="1">
                          <a:latin typeface="Cambria Math"/>
                        </a:rPr>
                        <m:t>=</m:t>
                      </m:r>
                      <m:r>
                        <a:rPr lang="en-IE" sz="1400" b="1" i="1">
                          <a:latin typeface="Cambria Math"/>
                        </a:rPr>
                        <m:t>𝒊</m:t>
                      </m:r>
                    </m:oMath>
                  </m:oMathPara>
                </a14:m>
                <a:endParaRPr lang="en-IE" sz="1400" b="1" dirty="0"/>
              </a:p>
            </p:txBody>
          </p:sp>
        </mc:Choice>
        <mc:Fallback xmlns="">
          <p:sp>
            <p:nvSpPr>
              <p:cNvPr id="4" name="Rectangle 3"/>
              <p:cNvSpPr>
                <a:spLocks noRot="1" noChangeAspect="1" noMove="1" noResize="1" noEditPoints="1" noAdjustHandles="1" noChangeArrowheads="1" noChangeShapeType="1" noTextEdit="1"/>
              </p:cNvSpPr>
              <p:nvPr/>
            </p:nvSpPr>
            <p:spPr>
              <a:xfrm>
                <a:off x="405917" y="3140095"/>
                <a:ext cx="1230808" cy="716991"/>
              </a:xfrm>
              <a:prstGeom prst="rect">
                <a:avLst/>
              </a:prstGeom>
              <a:blipFill rotWithShape="1">
                <a:blip r:embed="rId3"/>
                <a:stretch>
                  <a:fillRect b="-847"/>
                </a:stretch>
              </a:blipFill>
            </p:spPr>
            <p:txBody>
              <a:bodyPr/>
              <a:lstStyle/>
              <a:p>
                <a:r>
                  <a:rPr lang="en-IE">
                    <a:noFill/>
                  </a:rPr>
                  <a:t> </a:t>
                </a:r>
              </a:p>
            </p:txBody>
          </p:sp>
        </mc:Fallback>
      </mc:AlternateContent>
      <p:sp>
        <p:nvSpPr>
          <p:cNvPr id="5" name="Rectangle 4"/>
          <p:cNvSpPr/>
          <p:nvPr/>
        </p:nvSpPr>
        <p:spPr>
          <a:xfrm>
            <a:off x="1617825" y="3175424"/>
            <a:ext cx="1298890" cy="646331"/>
          </a:xfrm>
          <a:prstGeom prst="rect">
            <a:avLst/>
          </a:prstGeom>
        </p:spPr>
        <p:txBody>
          <a:bodyPr wrap="square">
            <a:spAutoFit/>
          </a:bodyPr>
          <a:lstStyle/>
          <a:p>
            <a:pPr algn="ctr"/>
            <a:r>
              <a:rPr lang="en-IE" sz="1800" b="1" dirty="0" smtClean="0">
                <a:solidFill>
                  <a:srgbClr val="FF0000"/>
                </a:solidFill>
              </a:rPr>
              <a:t>Ideal </a:t>
            </a:r>
          </a:p>
          <a:p>
            <a:pPr algn="ctr"/>
            <a:r>
              <a:rPr lang="en-IE" sz="1800" b="1" dirty="0" smtClean="0">
                <a:solidFill>
                  <a:srgbClr val="FF0000"/>
                </a:solidFill>
              </a:rPr>
              <a:t>Memristor</a:t>
            </a:r>
            <a:endParaRPr lang="en-IE" sz="1400" b="1" dirty="0">
              <a:solidFill>
                <a:srgbClr val="FF0000"/>
              </a:solidFill>
            </a:endParaRPr>
          </a:p>
        </p:txBody>
      </p:sp>
      <mc:AlternateContent xmlns:mc="http://schemas.openxmlformats.org/markup-compatibility/2006" xmlns:a14="http://schemas.microsoft.com/office/drawing/2010/main">
        <mc:Choice Requires="a14">
          <p:sp>
            <p:nvSpPr>
              <p:cNvPr id="7" name="Rectangle 6"/>
              <p:cNvSpPr/>
              <p:nvPr/>
            </p:nvSpPr>
            <p:spPr>
              <a:xfrm>
                <a:off x="405917" y="3994107"/>
                <a:ext cx="1230808" cy="7167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IE" sz="1400" b="1" i="1" smtClean="0">
                          <a:latin typeface="Cambria Math"/>
                        </a:rPr>
                        <m:t>𝒗</m:t>
                      </m:r>
                      <m:r>
                        <a:rPr lang="en-IE" sz="1400" b="1" i="1" smtClean="0">
                          <a:latin typeface="Cambria Math"/>
                        </a:rPr>
                        <m:t>=</m:t>
                      </m:r>
                      <m:r>
                        <a:rPr lang="en-IE" sz="1400" b="1" i="1" smtClean="0">
                          <a:latin typeface="Cambria Math"/>
                        </a:rPr>
                        <m:t>𝑹</m:t>
                      </m:r>
                      <m:d>
                        <m:dPr>
                          <m:ctrlPr>
                            <a:rPr lang="en-IE" sz="1400" b="1" i="1">
                              <a:latin typeface="Cambria Math"/>
                            </a:rPr>
                          </m:ctrlPr>
                        </m:dPr>
                        <m:e>
                          <m:r>
                            <a:rPr lang="en-IE" sz="1400" b="1" i="1" smtClean="0">
                              <a:latin typeface="Cambria Math"/>
                            </a:rPr>
                            <m:t>𝒒</m:t>
                          </m:r>
                          <m:r>
                            <a:rPr lang="en-IE" sz="1400" b="1" i="1">
                              <a:latin typeface="Cambria Math"/>
                            </a:rPr>
                            <m:t>,</m:t>
                          </m:r>
                          <m:r>
                            <a:rPr lang="en-IE" sz="1400" b="1" i="1">
                              <a:latin typeface="Cambria Math"/>
                            </a:rPr>
                            <m:t>𝒊</m:t>
                          </m:r>
                        </m:e>
                      </m:d>
                      <m:r>
                        <a:rPr lang="en-IE" sz="1400" b="1" i="1">
                          <a:latin typeface="Cambria Math"/>
                        </a:rPr>
                        <m:t>𝒊</m:t>
                      </m:r>
                    </m:oMath>
                  </m:oMathPara>
                </a14:m>
                <a:endParaRPr lang="en-IE" sz="1400" b="1" dirty="0">
                  <a:latin typeface="Times New Roman"/>
                  <a:ea typeface="MS Mincho"/>
                  <a:cs typeface="Times New Roman"/>
                </a:endParaRPr>
              </a:p>
              <a:p>
                <a:pPr/>
                <a14:m>
                  <m:oMathPara xmlns:m="http://schemas.openxmlformats.org/officeDocument/2006/math">
                    <m:oMathParaPr>
                      <m:jc m:val="centerGroup"/>
                    </m:oMathParaPr>
                    <m:oMath xmlns:m="http://schemas.openxmlformats.org/officeDocument/2006/math">
                      <m:f>
                        <m:fPr>
                          <m:ctrlPr>
                            <a:rPr lang="en-IE" sz="1400" b="1" i="1">
                              <a:latin typeface="Cambria Math"/>
                            </a:rPr>
                          </m:ctrlPr>
                        </m:fPr>
                        <m:num>
                          <m:r>
                            <a:rPr lang="en-IE" sz="1400" b="1" i="1">
                              <a:latin typeface="Cambria Math"/>
                            </a:rPr>
                            <m:t>𝒅</m:t>
                          </m:r>
                          <m:r>
                            <a:rPr lang="en-IE" sz="1400" b="1" i="1" smtClean="0">
                              <a:latin typeface="Cambria Math"/>
                            </a:rPr>
                            <m:t>𝒒</m:t>
                          </m:r>
                        </m:num>
                        <m:den>
                          <m:r>
                            <a:rPr lang="en-IE" sz="1400" b="1" i="1">
                              <a:latin typeface="Cambria Math"/>
                            </a:rPr>
                            <m:t>𝒅𝒕</m:t>
                          </m:r>
                        </m:den>
                      </m:f>
                      <m:r>
                        <a:rPr lang="en-IE" sz="1400" b="1">
                          <a:latin typeface="Cambria Math"/>
                        </a:rPr>
                        <m:t>=</m:t>
                      </m:r>
                      <m:r>
                        <a:rPr lang="en-IE" sz="1400" b="1" i="1">
                          <a:latin typeface="Cambria Math"/>
                        </a:rPr>
                        <m:t>𝐟</m:t>
                      </m:r>
                      <m:d>
                        <m:dPr>
                          <m:ctrlPr>
                            <a:rPr lang="en-IE" sz="1400" b="1" i="1">
                              <a:latin typeface="Cambria Math"/>
                            </a:rPr>
                          </m:ctrlPr>
                        </m:dPr>
                        <m:e>
                          <m:r>
                            <a:rPr lang="en-IE" sz="1400" b="1" i="1" smtClean="0">
                              <a:latin typeface="Cambria Math"/>
                            </a:rPr>
                            <m:t>𝒒</m:t>
                          </m:r>
                          <m:r>
                            <a:rPr lang="en-IE" sz="1400" b="1">
                              <a:latin typeface="Cambria Math"/>
                            </a:rPr>
                            <m:t>,</m:t>
                          </m:r>
                          <m:r>
                            <a:rPr lang="en-IE" sz="1400" b="1" i="1">
                              <a:latin typeface="Cambria Math"/>
                            </a:rPr>
                            <m:t>𝒊</m:t>
                          </m:r>
                        </m:e>
                      </m:d>
                    </m:oMath>
                  </m:oMathPara>
                </a14:m>
                <a:endParaRPr lang="en-IE" sz="1400" b="1" dirty="0"/>
              </a:p>
            </p:txBody>
          </p:sp>
        </mc:Choice>
        <mc:Fallback xmlns="">
          <p:sp>
            <p:nvSpPr>
              <p:cNvPr id="7" name="Rectangle 6"/>
              <p:cNvSpPr>
                <a:spLocks noRot="1" noChangeAspect="1" noMove="1" noResize="1" noEditPoints="1" noAdjustHandles="1" noChangeArrowheads="1" noChangeShapeType="1" noTextEdit="1"/>
              </p:cNvSpPr>
              <p:nvPr/>
            </p:nvSpPr>
            <p:spPr>
              <a:xfrm>
                <a:off x="405917" y="3994107"/>
                <a:ext cx="1230808" cy="716799"/>
              </a:xfrm>
              <a:prstGeom prst="rect">
                <a:avLst/>
              </a:prstGeom>
              <a:blipFill rotWithShape="1">
                <a:blip r:embed="rId4"/>
                <a:stretch>
                  <a:fillRect b="-847"/>
                </a:stretch>
              </a:blipFill>
            </p:spPr>
            <p:txBody>
              <a:bodyPr/>
              <a:lstStyle/>
              <a:p>
                <a:r>
                  <a:rPr lang="en-IE">
                    <a:noFill/>
                  </a:rPr>
                  <a:t> </a:t>
                </a:r>
              </a:p>
            </p:txBody>
          </p:sp>
        </mc:Fallback>
      </mc:AlternateContent>
      <p:sp>
        <p:nvSpPr>
          <p:cNvPr id="8" name="Rectangle 7"/>
          <p:cNvSpPr/>
          <p:nvPr/>
        </p:nvSpPr>
        <p:spPr>
          <a:xfrm>
            <a:off x="1617825" y="4149847"/>
            <a:ext cx="1327831" cy="369332"/>
          </a:xfrm>
          <a:prstGeom prst="rect">
            <a:avLst/>
          </a:prstGeom>
        </p:spPr>
        <p:txBody>
          <a:bodyPr wrap="square">
            <a:spAutoFit/>
          </a:bodyPr>
          <a:lstStyle/>
          <a:p>
            <a:pPr algn="ctr"/>
            <a:r>
              <a:rPr lang="en-IE" sz="1800" b="1" dirty="0" smtClean="0">
                <a:solidFill>
                  <a:srgbClr val="FF0000"/>
                </a:solidFill>
              </a:rPr>
              <a:t>Memristor</a:t>
            </a:r>
            <a:endParaRPr lang="en-IE" sz="1400" b="1" dirty="0">
              <a:solidFill>
                <a:srgbClr val="FF0000"/>
              </a:solidFill>
            </a:endParaRPr>
          </a:p>
        </p:txBody>
      </p:sp>
      <mc:AlternateContent xmlns:mc="http://schemas.openxmlformats.org/markup-compatibility/2006" xmlns:a14="http://schemas.microsoft.com/office/drawing/2010/main">
        <mc:Choice Requires="a14">
          <p:sp>
            <p:nvSpPr>
              <p:cNvPr id="9" name="Rectangle 8"/>
              <p:cNvSpPr/>
              <p:nvPr/>
            </p:nvSpPr>
            <p:spPr>
              <a:xfrm>
                <a:off x="5604207" y="2243076"/>
                <a:ext cx="2447850" cy="4711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i="1" smtClean="0">
                          <a:solidFill>
                            <a:srgbClr val="FF0000"/>
                          </a:solidFill>
                          <a:latin typeface="Cambria Math"/>
                        </a:rPr>
                        <m:t>𝑀</m:t>
                      </m:r>
                      <m:d>
                        <m:dPr>
                          <m:ctrlPr>
                            <a:rPr lang="en-GB" i="1">
                              <a:solidFill>
                                <a:srgbClr val="FF0000"/>
                              </a:solidFill>
                              <a:latin typeface="Cambria Math"/>
                            </a:rPr>
                          </m:ctrlPr>
                        </m:dPr>
                        <m:e>
                          <m:r>
                            <a:rPr lang="en-IE" i="1">
                              <a:solidFill>
                                <a:srgbClr val="FF0000"/>
                              </a:solidFill>
                              <a:latin typeface="Cambria Math"/>
                            </a:rPr>
                            <m:t>𝑞</m:t>
                          </m:r>
                        </m:e>
                      </m:d>
                      <m:r>
                        <a:rPr lang="en-IE" i="1">
                          <a:solidFill>
                            <a:srgbClr val="FF0000"/>
                          </a:solidFill>
                          <a:latin typeface="Cambria Math"/>
                        </a:rPr>
                        <m:t>=</m:t>
                      </m:r>
                      <m:sSub>
                        <m:sSubPr>
                          <m:ctrlPr>
                            <a:rPr lang="en-GB" i="1">
                              <a:solidFill>
                                <a:srgbClr val="FF0000"/>
                              </a:solidFill>
                              <a:latin typeface="Cambria Math"/>
                            </a:rPr>
                          </m:ctrlPr>
                        </m:sSubPr>
                        <m:e>
                          <m:r>
                            <a:rPr lang="en-IE" i="1">
                              <a:solidFill>
                                <a:srgbClr val="FF0000"/>
                              </a:solidFill>
                              <a:latin typeface="Cambria Math"/>
                            </a:rPr>
                            <m:t>𝑅</m:t>
                          </m:r>
                        </m:e>
                        <m:sub>
                          <m:r>
                            <a:rPr lang="en-IE" i="1">
                              <a:solidFill>
                                <a:srgbClr val="FF0000"/>
                              </a:solidFill>
                              <a:latin typeface="Cambria Math"/>
                            </a:rPr>
                            <m:t>𝑂𝐹𝐹</m:t>
                          </m:r>
                        </m:sub>
                      </m:sSub>
                      <m:d>
                        <m:dPr>
                          <m:ctrlPr>
                            <a:rPr lang="en-GB" i="1">
                              <a:solidFill>
                                <a:srgbClr val="FF0000"/>
                              </a:solidFill>
                              <a:latin typeface="Cambria Math"/>
                            </a:rPr>
                          </m:ctrlPr>
                        </m:dPr>
                        <m:e>
                          <m:r>
                            <a:rPr lang="en-IE" i="1">
                              <a:solidFill>
                                <a:srgbClr val="FF0000"/>
                              </a:solidFill>
                              <a:latin typeface="Cambria Math"/>
                            </a:rPr>
                            <m:t>1−</m:t>
                          </m:r>
                          <m:f>
                            <m:fPr>
                              <m:ctrlPr>
                                <a:rPr lang="en-GB" i="1">
                                  <a:solidFill>
                                    <a:srgbClr val="FF0000"/>
                                  </a:solidFill>
                                  <a:latin typeface="Cambria Math"/>
                                </a:rPr>
                              </m:ctrlPr>
                            </m:fPr>
                            <m:num>
                              <m:sSub>
                                <m:sSubPr>
                                  <m:ctrlPr>
                                    <a:rPr lang="en-GB" i="1">
                                      <a:solidFill>
                                        <a:srgbClr val="FF0000"/>
                                      </a:solidFill>
                                      <a:latin typeface="Cambria Math"/>
                                    </a:rPr>
                                  </m:ctrlPr>
                                </m:sSubPr>
                                <m:e>
                                  <m:r>
                                    <a:rPr lang="en-IE" i="1">
                                      <a:solidFill>
                                        <a:srgbClr val="FF0000"/>
                                      </a:solidFill>
                                      <a:latin typeface="Cambria Math"/>
                                    </a:rPr>
                                    <m:t>𝜇</m:t>
                                  </m:r>
                                </m:e>
                                <m:sub>
                                  <m:r>
                                    <a:rPr lang="en-IE" i="1">
                                      <a:solidFill>
                                        <a:srgbClr val="FF0000"/>
                                      </a:solidFill>
                                      <a:latin typeface="Cambria Math"/>
                                    </a:rPr>
                                    <m:t>𝑣</m:t>
                                  </m:r>
                                </m:sub>
                              </m:sSub>
                              <m:sSub>
                                <m:sSubPr>
                                  <m:ctrlPr>
                                    <a:rPr lang="en-GB" i="1">
                                      <a:solidFill>
                                        <a:srgbClr val="FF0000"/>
                                      </a:solidFill>
                                      <a:latin typeface="Cambria Math"/>
                                    </a:rPr>
                                  </m:ctrlPr>
                                </m:sSubPr>
                                <m:e>
                                  <m:r>
                                    <a:rPr lang="en-IE" i="1">
                                      <a:solidFill>
                                        <a:srgbClr val="FF0000"/>
                                      </a:solidFill>
                                      <a:latin typeface="Cambria Math"/>
                                    </a:rPr>
                                    <m:t>𝑅</m:t>
                                  </m:r>
                                </m:e>
                                <m:sub>
                                  <m:r>
                                    <a:rPr lang="en-IE" i="1">
                                      <a:solidFill>
                                        <a:srgbClr val="FF0000"/>
                                      </a:solidFill>
                                      <a:latin typeface="Cambria Math"/>
                                    </a:rPr>
                                    <m:t>𝑂𝑁</m:t>
                                  </m:r>
                                </m:sub>
                              </m:sSub>
                            </m:num>
                            <m:den>
                              <m:sSup>
                                <m:sSupPr>
                                  <m:ctrlPr>
                                    <a:rPr lang="en-GB" i="1">
                                      <a:solidFill>
                                        <a:srgbClr val="FF0000"/>
                                      </a:solidFill>
                                      <a:latin typeface="Cambria Math"/>
                                    </a:rPr>
                                  </m:ctrlPr>
                                </m:sSupPr>
                                <m:e>
                                  <m:r>
                                    <a:rPr lang="en-IE" i="1">
                                      <a:solidFill>
                                        <a:srgbClr val="FF0000"/>
                                      </a:solidFill>
                                      <a:latin typeface="Cambria Math"/>
                                    </a:rPr>
                                    <m:t>𝐷</m:t>
                                  </m:r>
                                </m:e>
                                <m:sup>
                                  <m:r>
                                    <a:rPr lang="en-IE" i="1">
                                      <a:solidFill>
                                        <a:srgbClr val="FF0000"/>
                                      </a:solidFill>
                                      <a:latin typeface="Cambria Math"/>
                                    </a:rPr>
                                    <m:t>2</m:t>
                                  </m:r>
                                </m:sup>
                              </m:sSup>
                            </m:den>
                          </m:f>
                          <m:r>
                            <a:rPr lang="en-IE" i="1">
                              <a:solidFill>
                                <a:srgbClr val="FF0000"/>
                              </a:solidFill>
                              <a:latin typeface="Cambria Math"/>
                            </a:rPr>
                            <m:t>𝑞</m:t>
                          </m:r>
                          <m:r>
                            <a:rPr lang="en-IE" i="1">
                              <a:solidFill>
                                <a:srgbClr val="FF0000"/>
                              </a:solidFill>
                              <a:latin typeface="Cambria Math"/>
                            </a:rPr>
                            <m:t>(</m:t>
                          </m:r>
                          <m:r>
                            <a:rPr lang="en-IE" i="1">
                              <a:solidFill>
                                <a:srgbClr val="FF0000"/>
                              </a:solidFill>
                              <a:latin typeface="Cambria Math"/>
                            </a:rPr>
                            <m:t>𝑡</m:t>
                          </m:r>
                          <m:r>
                            <a:rPr lang="en-IE" i="1">
                              <a:solidFill>
                                <a:srgbClr val="FF0000"/>
                              </a:solidFill>
                              <a:latin typeface="Cambria Math"/>
                            </a:rPr>
                            <m:t>)</m:t>
                          </m:r>
                        </m:e>
                      </m:d>
                    </m:oMath>
                  </m:oMathPara>
                </a14:m>
                <a:endParaRPr lang="en-GB" dirty="0">
                  <a:solidFill>
                    <a:srgbClr val="FF0000"/>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5604207" y="2243076"/>
                <a:ext cx="2447850" cy="471155"/>
              </a:xfrm>
              <a:prstGeom prst="rect">
                <a:avLst/>
              </a:prstGeom>
              <a:blipFill rotWithShape="1">
                <a:blip r:embed="rId5"/>
                <a:stretch>
                  <a:fillRect b="-1299"/>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4941795" y="722896"/>
                <a:ext cx="3283591" cy="5418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i="1" smtClean="0">
                          <a:solidFill>
                            <a:srgbClr val="FF0000"/>
                          </a:solidFill>
                          <a:latin typeface="Cambria Math"/>
                        </a:rPr>
                        <m:t>𝑣</m:t>
                      </m:r>
                      <m:d>
                        <m:dPr>
                          <m:ctrlPr>
                            <a:rPr lang="en-GB" i="1">
                              <a:solidFill>
                                <a:srgbClr val="FF0000"/>
                              </a:solidFill>
                              <a:latin typeface="Cambria Math"/>
                            </a:rPr>
                          </m:ctrlPr>
                        </m:dPr>
                        <m:e>
                          <m:r>
                            <a:rPr lang="en-IE" i="1">
                              <a:solidFill>
                                <a:srgbClr val="FF0000"/>
                              </a:solidFill>
                              <a:latin typeface="Cambria Math"/>
                            </a:rPr>
                            <m:t>𝑡</m:t>
                          </m:r>
                        </m:e>
                      </m:d>
                      <m:r>
                        <a:rPr lang="en-IE" i="1">
                          <a:solidFill>
                            <a:srgbClr val="FF0000"/>
                          </a:solidFill>
                          <a:latin typeface="Cambria Math"/>
                        </a:rPr>
                        <m:t>=</m:t>
                      </m:r>
                      <m:d>
                        <m:dPr>
                          <m:ctrlPr>
                            <a:rPr lang="en-GB" i="1">
                              <a:solidFill>
                                <a:srgbClr val="FF0000"/>
                              </a:solidFill>
                              <a:latin typeface="Cambria Math"/>
                            </a:rPr>
                          </m:ctrlPr>
                        </m:dPr>
                        <m:e>
                          <m:sSub>
                            <m:sSubPr>
                              <m:ctrlPr>
                                <a:rPr lang="en-GB" i="1">
                                  <a:solidFill>
                                    <a:srgbClr val="FF0000"/>
                                  </a:solidFill>
                                  <a:latin typeface="Cambria Math"/>
                                </a:rPr>
                              </m:ctrlPr>
                            </m:sSubPr>
                            <m:e>
                              <m:r>
                                <a:rPr lang="en-IE" i="1">
                                  <a:solidFill>
                                    <a:srgbClr val="FF0000"/>
                                  </a:solidFill>
                                  <a:latin typeface="Cambria Math"/>
                                </a:rPr>
                                <m:t>𝑅</m:t>
                              </m:r>
                            </m:e>
                            <m:sub>
                              <m:r>
                                <a:rPr lang="en-IE" i="1">
                                  <a:solidFill>
                                    <a:srgbClr val="FF0000"/>
                                  </a:solidFill>
                                  <a:latin typeface="Cambria Math"/>
                                </a:rPr>
                                <m:t>𝑂𝑁</m:t>
                              </m:r>
                            </m:sub>
                          </m:sSub>
                          <m:f>
                            <m:fPr>
                              <m:ctrlPr>
                                <a:rPr lang="en-GB" i="1">
                                  <a:solidFill>
                                    <a:srgbClr val="FF0000"/>
                                  </a:solidFill>
                                  <a:latin typeface="Cambria Math"/>
                                </a:rPr>
                              </m:ctrlPr>
                            </m:fPr>
                            <m:num>
                              <m:r>
                                <a:rPr lang="en-IE" i="1">
                                  <a:solidFill>
                                    <a:srgbClr val="FF0000"/>
                                  </a:solidFill>
                                  <a:latin typeface="Cambria Math"/>
                                </a:rPr>
                                <m:t>𝑤</m:t>
                              </m:r>
                              <m:d>
                                <m:dPr>
                                  <m:ctrlPr>
                                    <a:rPr lang="en-GB" i="1">
                                      <a:solidFill>
                                        <a:srgbClr val="FF0000"/>
                                      </a:solidFill>
                                      <a:latin typeface="Cambria Math"/>
                                    </a:rPr>
                                  </m:ctrlPr>
                                </m:dPr>
                                <m:e>
                                  <m:r>
                                    <a:rPr lang="en-IE" i="1">
                                      <a:solidFill>
                                        <a:srgbClr val="FF0000"/>
                                      </a:solidFill>
                                      <a:latin typeface="Cambria Math"/>
                                    </a:rPr>
                                    <m:t>𝑡</m:t>
                                  </m:r>
                                </m:e>
                              </m:d>
                            </m:num>
                            <m:den>
                              <m:r>
                                <a:rPr lang="en-IE" i="1">
                                  <a:solidFill>
                                    <a:srgbClr val="FF0000"/>
                                  </a:solidFill>
                                  <a:latin typeface="Cambria Math"/>
                                </a:rPr>
                                <m:t>𝐷</m:t>
                              </m:r>
                            </m:den>
                          </m:f>
                          <m:r>
                            <a:rPr lang="en-IE" i="1">
                              <a:solidFill>
                                <a:srgbClr val="FF0000"/>
                              </a:solidFill>
                              <a:latin typeface="Cambria Math"/>
                            </a:rPr>
                            <m:t>+</m:t>
                          </m:r>
                          <m:sSub>
                            <m:sSubPr>
                              <m:ctrlPr>
                                <a:rPr lang="en-GB" i="1">
                                  <a:solidFill>
                                    <a:srgbClr val="FF0000"/>
                                  </a:solidFill>
                                  <a:latin typeface="Cambria Math"/>
                                </a:rPr>
                              </m:ctrlPr>
                            </m:sSubPr>
                            <m:e>
                              <m:r>
                                <a:rPr lang="en-IE" i="1">
                                  <a:solidFill>
                                    <a:srgbClr val="FF0000"/>
                                  </a:solidFill>
                                  <a:latin typeface="Cambria Math"/>
                                </a:rPr>
                                <m:t>𝑅</m:t>
                              </m:r>
                            </m:e>
                            <m:sub>
                              <m:r>
                                <a:rPr lang="en-IE" i="1">
                                  <a:solidFill>
                                    <a:srgbClr val="FF0000"/>
                                  </a:solidFill>
                                  <a:latin typeface="Cambria Math"/>
                                </a:rPr>
                                <m:t>𝑂𝐹𝐹</m:t>
                              </m:r>
                            </m:sub>
                          </m:sSub>
                          <m:d>
                            <m:dPr>
                              <m:ctrlPr>
                                <a:rPr lang="en-GB" i="1">
                                  <a:solidFill>
                                    <a:srgbClr val="FF0000"/>
                                  </a:solidFill>
                                  <a:latin typeface="Cambria Math"/>
                                </a:rPr>
                              </m:ctrlPr>
                            </m:dPr>
                            <m:e>
                              <m:r>
                                <a:rPr lang="en-IE" i="1">
                                  <a:solidFill>
                                    <a:srgbClr val="FF0000"/>
                                  </a:solidFill>
                                  <a:latin typeface="Cambria Math"/>
                                </a:rPr>
                                <m:t>1−</m:t>
                              </m:r>
                              <m:f>
                                <m:fPr>
                                  <m:ctrlPr>
                                    <a:rPr lang="en-GB" i="1">
                                      <a:solidFill>
                                        <a:srgbClr val="FF0000"/>
                                      </a:solidFill>
                                      <a:latin typeface="Cambria Math"/>
                                    </a:rPr>
                                  </m:ctrlPr>
                                </m:fPr>
                                <m:num>
                                  <m:r>
                                    <a:rPr lang="en-IE" i="1">
                                      <a:solidFill>
                                        <a:srgbClr val="FF0000"/>
                                      </a:solidFill>
                                      <a:latin typeface="Cambria Math"/>
                                    </a:rPr>
                                    <m:t>𝑤</m:t>
                                  </m:r>
                                  <m:d>
                                    <m:dPr>
                                      <m:ctrlPr>
                                        <a:rPr lang="en-GB" i="1">
                                          <a:solidFill>
                                            <a:srgbClr val="FF0000"/>
                                          </a:solidFill>
                                          <a:latin typeface="Cambria Math"/>
                                        </a:rPr>
                                      </m:ctrlPr>
                                    </m:dPr>
                                    <m:e>
                                      <m:r>
                                        <a:rPr lang="en-IE" i="1">
                                          <a:solidFill>
                                            <a:srgbClr val="FF0000"/>
                                          </a:solidFill>
                                          <a:latin typeface="Cambria Math"/>
                                        </a:rPr>
                                        <m:t>𝑡</m:t>
                                      </m:r>
                                    </m:e>
                                  </m:d>
                                </m:num>
                                <m:den>
                                  <m:r>
                                    <a:rPr lang="en-IE" i="1">
                                      <a:solidFill>
                                        <a:srgbClr val="FF0000"/>
                                      </a:solidFill>
                                      <a:latin typeface="Cambria Math"/>
                                    </a:rPr>
                                    <m:t>𝐷</m:t>
                                  </m:r>
                                </m:den>
                              </m:f>
                            </m:e>
                          </m:d>
                        </m:e>
                      </m:d>
                      <m:r>
                        <a:rPr lang="en-IE" i="1">
                          <a:solidFill>
                            <a:srgbClr val="FF0000"/>
                          </a:solidFill>
                          <a:latin typeface="Cambria Math"/>
                        </a:rPr>
                        <m:t>𝑖</m:t>
                      </m:r>
                      <m:d>
                        <m:dPr>
                          <m:ctrlPr>
                            <a:rPr lang="en-GB" i="1">
                              <a:solidFill>
                                <a:srgbClr val="FF0000"/>
                              </a:solidFill>
                              <a:latin typeface="Cambria Math"/>
                            </a:rPr>
                          </m:ctrlPr>
                        </m:dPr>
                        <m:e>
                          <m:r>
                            <a:rPr lang="en-IE" i="1">
                              <a:solidFill>
                                <a:srgbClr val="FF0000"/>
                              </a:solidFill>
                              <a:latin typeface="Cambria Math"/>
                            </a:rPr>
                            <m:t>𝑡</m:t>
                          </m:r>
                        </m:e>
                      </m:d>
                    </m:oMath>
                  </m:oMathPara>
                </a14:m>
                <a:endParaRPr lang="en-GB" dirty="0">
                  <a:solidFill>
                    <a:srgbClr val="FF000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4941795" y="722896"/>
                <a:ext cx="3283591" cy="541815"/>
              </a:xfrm>
              <a:prstGeom prst="rect">
                <a:avLst/>
              </a:prstGeom>
              <a:blipFill rotWithShape="1">
                <a:blip r:embed="rId6"/>
                <a:stretch>
                  <a:fillRect/>
                </a:stretch>
              </a:blipFill>
            </p:spPr>
            <p:txBody>
              <a:bodyPr/>
              <a:lstStyle/>
              <a:p>
                <a:r>
                  <a:rPr lang="en-IE">
                    <a:noFill/>
                  </a:rPr>
                  <a:t> </a:t>
                </a:r>
              </a:p>
            </p:txBody>
          </p:sp>
        </mc:Fallback>
      </mc:AlternateContent>
      <p:sp>
        <p:nvSpPr>
          <p:cNvPr id="11" name="Rectangle 10"/>
          <p:cNvSpPr/>
          <p:nvPr/>
        </p:nvSpPr>
        <p:spPr>
          <a:xfrm>
            <a:off x="4601840" y="475526"/>
            <a:ext cx="2067617" cy="292388"/>
          </a:xfrm>
          <a:prstGeom prst="rect">
            <a:avLst/>
          </a:prstGeom>
        </p:spPr>
        <p:txBody>
          <a:bodyPr wrap="none">
            <a:spAutoFit/>
          </a:bodyPr>
          <a:lstStyle/>
          <a:p>
            <a:r>
              <a:rPr lang="en-IE" dirty="0" smtClean="0"/>
              <a:t>Voltage through memristor:</a:t>
            </a:r>
            <a:endParaRPr lang="en-IE" dirty="0"/>
          </a:p>
        </p:txBody>
      </p:sp>
      <p:sp>
        <p:nvSpPr>
          <p:cNvPr id="12" name="Rectangle 11"/>
          <p:cNvSpPr/>
          <p:nvPr/>
        </p:nvSpPr>
        <p:spPr>
          <a:xfrm>
            <a:off x="4612090" y="1256384"/>
            <a:ext cx="3943002" cy="492443"/>
          </a:xfrm>
          <a:prstGeom prst="rect">
            <a:avLst/>
          </a:prstGeom>
        </p:spPr>
        <p:txBody>
          <a:bodyPr wrap="none">
            <a:spAutoFit/>
          </a:bodyPr>
          <a:lstStyle/>
          <a:p>
            <a:r>
              <a:rPr lang="en-IE" i="1" dirty="0" smtClean="0"/>
              <a:t>R</a:t>
            </a:r>
            <a:r>
              <a:rPr lang="en-IE" i="1" baseline="-25000" dirty="0" smtClean="0"/>
              <a:t>ON</a:t>
            </a:r>
            <a:r>
              <a:rPr lang="en-IE" dirty="0" smtClean="0"/>
              <a:t> = resistance when on,    </a:t>
            </a:r>
            <a:r>
              <a:rPr lang="en-IE" i="1" dirty="0" smtClean="0"/>
              <a:t>R</a:t>
            </a:r>
            <a:r>
              <a:rPr lang="en-IE" i="1" baseline="-25000" dirty="0" smtClean="0"/>
              <a:t>OFF</a:t>
            </a:r>
            <a:r>
              <a:rPr lang="en-IE" dirty="0" smtClean="0"/>
              <a:t> = resistance when off</a:t>
            </a:r>
          </a:p>
          <a:p>
            <a:r>
              <a:rPr lang="en-IE" i="1" dirty="0" smtClean="0"/>
              <a:t>D</a:t>
            </a:r>
            <a:r>
              <a:rPr lang="en-IE" dirty="0" smtClean="0"/>
              <a:t> = length of device,              </a:t>
            </a:r>
            <a:r>
              <a:rPr lang="en-IE" i="1" dirty="0" smtClean="0"/>
              <a:t>w</a:t>
            </a:r>
            <a:r>
              <a:rPr lang="en-IE" dirty="0" smtClean="0"/>
              <a:t> = width of doped region</a:t>
            </a:r>
            <a:endParaRPr lang="en-IE" dirty="0"/>
          </a:p>
        </p:txBody>
      </p:sp>
      <p:sp>
        <p:nvSpPr>
          <p:cNvPr id="13" name="Rectangle 12"/>
          <p:cNvSpPr/>
          <p:nvPr/>
        </p:nvSpPr>
        <p:spPr>
          <a:xfrm>
            <a:off x="4539654" y="2309586"/>
            <a:ext cx="1124923" cy="292388"/>
          </a:xfrm>
          <a:prstGeom prst="rect">
            <a:avLst/>
          </a:prstGeom>
        </p:spPr>
        <p:txBody>
          <a:bodyPr wrap="none">
            <a:spAutoFit/>
          </a:bodyPr>
          <a:lstStyle/>
          <a:p>
            <a:r>
              <a:rPr lang="en-IE" dirty="0" smtClean="0"/>
              <a:t>Memristance:</a:t>
            </a:r>
            <a:endParaRPr lang="en-IE" dirty="0"/>
          </a:p>
        </p:txBody>
      </p:sp>
      <mc:AlternateContent xmlns:mc="http://schemas.openxmlformats.org/markup-compatibility/2006" xmlns:a14="http://schemas.microsoft.com/office/drawing/2010/main">
        <mc:Choice Requires="a14">
          <p:sp>
            <p:nvSpPr>
              <p:cNvPr id="14" name="Rectangle 13"/>
              <p:cNvSpPr/>
              <p:nvPr/>
            </p:nvSpPr>
            <p:spPr>
              <a:xfrm>
                <a:off x="7271510" y="1748428"/>
                <a:ext cx="1054200" cy="492443"/>
              </a:xfrm>
              <a:prstGeom prst="rect">
                <a:avLst/>
              </a:prstGeom>
            </p:spPr>
            <p:txBody>
              <a:bodyPr wrap="square">
                <a:spAutoFit/>
              </a:bodyPr>
              <a:lstStyle/>
              <a:p>
                <a14:m>
                  <m:oMath xmlns:m="http://schemas.openxmlformats.org/officeDocument/2006/math">
                    <m:sSub>
                      <m:sSubPr>
                        <m:ctrlPr>
                          <a:rPr lang="en-IE" i="1">
                            <a:latin typeface="Cambria Math"/>
                          </a:rPr>
                        </m:ctrlPr>
                      </m:sSubPr>
                      <m:e>
                        <m:r>
                          <a:rPr lang="en-IE" i="1">
                            <a:latin typeface="Cambria Math"/>
                          </a:rPr>
                          <m:t>𝜇</m:t>
                        </m:r>
                      </m:e>
                      <m:sub>
                        <m:r>
                          <a:rPr lang="en-IE" i="1">
                            <a:latin typeface="Cambria Math"/>
                          </a:rPr>
                          <m:t>𝑣</m:t>
                        </m:r>
                      </m:sub>
                    </m:sSub>
                  </m:oMath>
                </a14:m>
                <a:r>
                  <a:rPr lang="en-IE" dirty="0"/>
                  <a:t> </a:t>
                </a:r>
                <a:r>
                  <a:rPr lang="en-IE" dirty="0" smtClean="0"/>
                  <a:t>= </a:t>
                </a:r>
                <a:r>
                  <a:rPr lang="en-IE" dirty="0"/>
                  <a:t>average ion mobility</a:t>
                </a:r>
              </a:p>
            </p:txBody>
          </p:sp>
        </mc:Choice>
        <mc:Fallback xmlns="">
          <p:sp>
            <p:nvSpPr>
              <p:cNvPr id="14" name="Rectangle 13"/>
              <p:cNvSpPr>
                <a:spLocks noRot="1" noChangeAspect="1" noMove="1" noResize="1" noEditPoints="1" noAdjustHandles="1" noChangeArrowheads="1" noChangeShapeType="1" noTextEdit="1"/>
              </p:cNvSpPr>
              <p:nvPr/>
            </p:nvSpPr>
            <p:spPr>
              <a:xfrm>
                <a:off x="7271510" y="1748428"/>
                <a:ext cx="1054200" cy="492443"/>
              </a:xfrm>
              <a:prstGeom prst="rect">
                <a:avLst/>
              </a:prstGeom>
              <a:blipFill rotWithShape="1">
                <a:blip r:embed="rId7"/>
                <a:stretch>
                  <a:fillRect l="-1156" t="-1235" r="-2312" b="-987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5609952" y="1762432"/>
                <a:ext cx="1654620" cy="48064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IE" i="1" smtClean="0">
                              <a:solidFill>
                                <a:srgbClr val="FF0000"/>
                              </a:solidFill>
                              <a:latin typeface="Cambria Math"/>
                            </a:rPr>
                          </m:ctrlPr>
                        </m:fPr>
                        <m:num>
                          <m:r>
                            <a:rPr lang="en-IE" i="1">
                              <a:solidFill>
                                <a:srgbClr val="FF0000"/>
                              </a:solidFill>
                              <a:latin typeface="Cambria Math"/>
                            </a:rPr>
                            <m:t>𝑑𝑤</m:t>
                          </m:r>
                          <m:d>
                            <m:dPr>
                              <m:ctrlPr>
                                <a:rPr lang="en-IE" i="1">
                                  <a:solidFill>
                                    <a:srgbClr val="FF0000"/>
                                  </a:solidFill>
                                  <a:latin typeface="Cambria Math"/>
                                </a:rPr>
                              </m:ctrlPr>
                            </m:dPr>
                            <m:e>
                              <m:r>
                                <a:rPr lang="en-IE" i="1">
                                  <a:solidFill>
                                    <a:srgbClr val="FF0000"/>
                                  </a:solidFill>
                                  <a:latin typeface="Cambria Math"/>
                                </a:rPr>
                                <m:t>𝑡</m:t>
                              </m:r>
                            </m:e>
                          </m:d>
                        </m:num>
                        <m:den>
                          <m:r>
                            <a:rPr lang="en-IE" i="1">
                              <a:solidFill>
                                <a:srgbClr val="FF0000"/>
                              </a:solidFill>
                              <a:latin typeface="Cambria Math"/>
                            </a:rPr>
                            <m:t>𝑑𝑡</m:t>
                          </m:r>
                        </m:den>
                      </m:f>
                      <m:r>
                        <a:rPr lang="en-IE" i="1">
                          <a:solidFill>
                            <a:srgbClr val="FF0000"/>
                          </a:solidFill>
                          <a:latin typeface="Cambria Math"/>
                        </a:rPr>
                        <m:t>=</m:t>
                      </m:r>
                      <m:sSub>
                        <m:sSubPr>
                          <m:ctrlPr>
                            <a:rPr lang="en-IE" i="1">
                              <a:solidFill>
                                <a:srgbClr val="FF0000"/>
                              </a:solidFill>
                              <a:latin typeface="Cambria Math"/>
                            </a:rPr>
                          </m:ctrlPr>
                        </m:sSubPr>
                        <m:e>
                          <m:r>
                            <a:rPr lang="en-IE" i="1">
                              <a:solidFill>
                                <a:srgbClr val="FF0000"/>
                              </a:solidFill>
                              <a:latin typeface="Cambria Math"/>
                            </a:rPr>
                            <m:t>𝜇</m:t>
                          </m:r>
                        </m:e>
                        <m:sub>
                          <m:r>
                            <a:rPr lang="en-IE" i="1">
                              <a:solidFill>
                                <a:srgbClr val="FF0000"/>
                              </a:solidFill>
                              <a:latin typeface="Cambria Math"/>
                            </a:rPr>
                            <m:t>𝑣</m:t>
                          </m:r>
                        </m:sub>
                      </m:sSub>
                      <m:f>
                        <m:fPr>
                          <m:ctrlPr>
                            <a:rPr lang="en-IE" i="1">
                              <a:solidFill>
                                <a:srgbClr val="FF0000"/>
                              </a:solidFill>
                              <a:latin typeface="Cambria Math"/>
                            </a:rPr>
                          </m:ctrlPr>
                        </m:fPr>
                        <m:num>
                          <m:sSub>
                            <m:sSubPr>
                              <m:ctrlPr>
                                <a:rPr lang="en-IE" i="1">
                                  <a:solidFill>
                                    <a:srgbClr val="FF0000"/>
                                  </a:solidFill>
                                  <a:latin typeface="Cambria Math"/>
                                </a:rPr>
                              </m:ctrlPr>
                            </m:sSubPr>
                            <m:e>
                              <m:r>
                                <a:rPr lang="en-IE" i="1">
                                  <a:solidFill>
                                    <a:srgbClr val="FF0000"/>
                                  </a:solidFill>
                                  <a:latin typeface="Cambria Math"/>
                                </a:rPr>
                                <m:t>𝑅</m:t>
                              </m:r>
                            </m:e>
                            <m:sub>
                              <m:r>
                                <a:rPr lang="en-IE" i="1">
                                  <a:solidFill>
                                    <a:srgbClr val="FF0000"/>
                                  </a:solidFill>
                                  <a:latin typeface="Cambria Math"/>
                                </a:rPr>
                                <m:t>𝑂𝑁</m:t>
                              </m:r>
                            </m:sub>
                          </m:sSub>
                        </m:num>
                        <m:den>
                          <m:r>
                            <a:rPr lang="en-IE" i="1">
                              <a:solidFill>
                                <a:srgbClr val="FF0000"/>
                              </a:solidFill>
                              <a:latin typeface="Cambria Math"/>
                            </a:rPr>
                            <m:t>𝐷</m:t>
                          </m:r>
                        </m:den>
                      </m:f>
                      <m:r>
                        <a:rPr lang="en-IE" i="1">
                          <a:solidFill>
                            <a:srgbClr val="FF0000"/>
                          </a:solidFill>
                          <a:latin typeface="Cambria Math"/>
                        </a:rPr>
                        <m:t>𝑖</m:t>
                      </m:r>
                      <m:d>
                        <m:dPr>
                          <m:ctrlPr>
                            <a:rPr lang="en-IE" i="1">
                              <a:solidFill>
                                <a:srgbClr val="FF0000"/>
                              </a:solidFill>
                              <a:latin typeface="Cambria Math"/>
                            </a:rPr>
                          </m:ctrlPr>
                        </m:dPr>
                        <m:e>
                          <m:r>
                            <a:rPr lang="en-IE" i="1">
                              <a:solidFill>
                                <a:srgbClr val="FF0000"/>
                              </a:solidFill>
                              <a:latin typeface="Cambria Math"/>
                            </a:rPr>
                            <m:t>𝑡</m:t>
                          </m:r>
                        </m:e>
                      </m:d>
                    </m:oMath>
                  </m:oMathPara>
                </a14:m>
                <a:endParaRPr lang="en-IE" dirty="0">
                  <a:solidFill>
                    <a:srgbClr val="FF0000"/>
                  </a:solidFill>
                </a:endParaRPr>
              </a:p>
            </p:txBody>
          </p:sp>
        </mc:Choice>
        <mc:Fallback xmlns="">
          <p:sp>
            <p:nvSpPr>
              <p:cNvPr id="15" name="Rectangle 14"/>
              <p:cNvSpPr>
                <a:spLocks noRot="1" noChangeAspect="1" noMove="1" noResize="1" noEditPoints="1" noAdjustHandles="1" noChangeArrowheads="1" noChangeShapeType="1" noTextEdit="1"/>
              </p:cNvSpPr>
              <p:nvPr/>
            </p:nvSpPr>
            <p:spPr>
              <a:xfrm>
                <a:off x="5609952" y="1762432"/>
                <a:ext cx="1654620" cy="480644"/>
              </a:xfrm>
              <a:prstGeom prst="rect">
                <a:avLst/>
              </a:prstGeom>
              <a:blipFill rotWithShape="1">
                <a:blip r:embed="rId8"/>
                <a:stretch>
                  <a:fillRect b="-1266"/>
                </a:stretch>
              </a:blipFill>
            </p:spPr>
            <p:txBody>
              <a:bodyPr/>
              <a:lstStyle/>
              <a:p>
                <a:r>
                  <a:rPr lang="en-IE">
                    <a:noFill/>
                  </a:rPr>
                  <a:t> </a:t>
                </a:r>
              </a:p>
            </p:txBody>
          </p:sp>
        </mc:Fallback>
      </mc:AlternateContent>
      <p:sp>
        <p:nvSpPr>
          <p:cNvPr id="16" name="Rectangle 15"/>
          <p:cNvSpPr/>
          <p:nvPr/>
        </p:nvSpPr>
        <p:spPr>
          <a:xfrm>
            <a:off x="4539654" y="1869588"/>
            <a:ext cx="1220462" cy="292388"/>
          </a:xfrm>
          <a:prstGeom prst="rect">
            <a:avLst/>
          </a:prstGeom>
        </p:spPr>
        <p:txBody>
          <a:bodyPr wrap="none">
            <a:spAutoFit/>
          </a:bodyPr>
          <a:lstStyle/>
          <a:p>
            <a:r>
              <a:rPr lang="en-IE" dirty="0" smtClean="0"/>
              <a:t>State Equation:</a:t>
            </a:r>
            <a:endParaRPr lang="en-IE" dirty="0"/>
          </a:p>
        </p:txBody>
      </p:sp>
      <p:sp>
        <p:nvSpPr>
          <p:cNvPr id="20" name="Rectangle 19"/>
          <p:cNvSpPr/>
          <p:nvPr/>
        </p:nvSpPr>
        <p:spPr>
          <a:xfrm>
            <a:off x="65336" y="33093"/>
            <a:ext cx="4320480" cy="1146476"/>
          </a:xfrm>
          <a:prstGeom prst="rect">
            <a:avLst/>
          </a:prstGeom>
        </p:spPr>
        <p:txBody>
          <a:bodyPr wrap="square" lIns="68590" tIns="34294" rIns="68590" bIns="34294">
            <a:spAutoFit/>
          </a:bodyPr>
          <a:lstStyle/>
          <a:p>
            <a:pPr algn="just"/>
            <a:r>
              <a:rPr lang="en-IE" sz="1400" dirty="0" smtClean="0"/>
              <a:t>A memristor historically relates magnetic </a:t>
            </a:r>
            <a:r>
              <a:rPr lang="en-IE" sz="1400" dirty="0"/>
              <a:t>flux </a:t>
            </a:r>
            <a:r>
              <a:rPr lang="en-IE" sz="1400" i="1" dirty="0">
                <a:sym typeface="Symbol"/>
              </a:rPr>
              <a:t></a:t>
            </a:r>
            <a:r>
              <a:rPr lang="en-IE" sz="1400" dirty="0"/>
              <a:t> and electric change </a:t>
            </a:r>
            <a:r>
              <a:rPr lang="en-IE" sz="1400" i="1" dirty="0"/>
              <a:t>q</a:t>
            </a:r>
            <a:r>
              <a:rPr lang="en-IE" sz="1400" dirty="0" smtClean="0"/>
              <a:t>. This definition has been expanded to include </a:t>
            </a:r>
            <a:r>
              <a:rPr lang="en-IE" sz="1400" dirty="0"/>
              <a:t>all 2-terminal non-volatile memory devices based on resistance </a:t>
            </a:r>
            <a:r>
              <a:rPr lang="en-IE" sz="1400" dirty="0" smtClean="0"/>
              <a:t>switching.</a:t>
            </a:r>
          </a:p>
          <a:p>
            <a:pPr algn="just"/>
            <a:r>
              <a:rPr lang="en-IE" sz="1400" dirty="0" smtClean="0"/>
              <a:t>The general memristor is defined as:</a:t>
            </a:r>
          </a:p>
        </p:txBody>
      </p:sp>
      <mc:AlternateContent xmlns:mc="http://schemas.openxmlformats.org/markup-compatibility/2006" xmlns:a14="http://schemas.microsoft.com/office/drawing/2010/main">
        <mc:Choice Requires="a14">
          <p:sp>
            <p:nvSpPr>
              <p:cNvPr id="21" name="Rectangle 20"/>
              <p:cNvSpPr/>
              <p:nvPr/>
            </p:nvSpPr>
            <p:spPr>
              <a:xfrm>
                <a:off x="153977" y="1203317"/>
                <a:ext cx="1239250" cy="71699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400" b="1" i="1">
                          <a:latin typeface="Cambria Math"/>
                        </a:rPr>
                        <m:t>𝒚</m:t>
                      </m:r>
                      <m:r>
                        <a:rPr lang="en-IE" sz="1400" b="1" i="1">
                          <a:latin typeface="Cambria Math"/>
                        </a:rPr>
                        <m:t>=</m:t>
                      </m:r>
                      <m:r>
                        <a:rPr lang="en-IE" sz="1400" b="1" i="1">
                          <a:latin typeface="Cambria Math"/>
                        </a:rPr>
                        <m:t>𝒈</m:t>
                      </m:r>
                      <m:d>
                        <m:dPr>
                          <m:ctrlPr>
                            <a:rPr lang="en-IE" sz="1400" b="1" i="1">
                              <a:latin typeface="Cambria Math"/>
                            </a:rPr>
                          </m:ctrlPr>
                        </m:dPr>
                        <m:e>
                          <m:r>
                            <a:rPr lang="en-IE" sz="1400" b="1" i="1">
                              <a:latin typeface="Cambria Math"/>
                            </a:rPr>
                            <m:t>𝒙</m:t>
                          </m:r>
                          <m:r>
                            <a:rPr lang="en-IE" sz="1400" b="1" i="1">
                              <a:latin typeface="Cambria Math"/>
                            </a:rPr>
                            <m:t>,</m:t>
                          </m:r>
                          <m:r>
                            <a:rPr lang="en-IE" sz="1400" b="1" i="1">
                              <a:latin typeface="Cambria Math"/>
                            </a:rPr>
                            <m:t>𝒖</m:t>
                          </m:r>
                        </m:e>
                      </m:d>
                      <m:r>
                        <a:rPr lang="en-IE" sz="1400" b="1" i="1">
                          <a:latin typeface="Cambria Math"/>
                        </a:rPr>
                        <m:t>𝒖</m:t>
                      </m:r>
                    </m:oMath>
                  </m:oMathPara>
                </a14:m>
                <a:endParaRPr lang="en-IE" sz="1400" b="1" dirty="0"/>
              </a:p>
              <a:p>
                <a:pPr/>
                <a14:m>
                  <m:oMathPara xmlns:m="http://schemas.openxmlformats.org/officeDocument/2006/math">
                    <m:oMathParaPr>
                      <m:jc m:val="centerGroup"/>
                    </m:oMathParaPr>
                    <m:oMath xmlns:m="http://schemas.openxmlformats.org/officeDocument/2006/math">
                      <m:f>
                        <m:fPr>
                          <m:ctrlPr>
                            <a:rPr lang="en-IE" sz="1400" b="1" i="1" smtClean="0">
                              <a:latin typeface="Cambria Math"/>
                            </a:rPr>
                          </m:ctrlPr>
                        </m:fPr>
                        <m:num>
                          <m:r>
                            <a:rPr lang="en-IE" sz="1400" b="1" i="1">
                              <a:latin typeface="Cambria Math"/>
                            </a:rPr>
                            <m:t>𝒅𝒙</m:t>
                          </m:r>
                        </m:num>
                        <m:den>
                          <m:r>
                            <a:rPr lang="en-IE" sz="1400" b="1" i="1">
                              <a:latin typeface="Cambria Math"/>
                            </a:rPr>
                            <m:t>𝒅𝒕</m:t>
                          </m:r>
                        </m:den>
                      </m:f>
                      <m:r>
                        <a:rPr lang="en-IE" sz="1400" b="1" i="1">
                          <a:latin typeface="Cambria Math"/>
                        </a:rPr>
                        <m:t>=</m:t>
                      </m:r>
                      <m:r>
                        <a:rPr lang="en-IE" sz="1400" b="1" i="1">
                          <a:latin typeface="Cambria Math"/>
                        </a:rPr>
                        <m:t>𝒇</m:t>
                      </m:r>
                      <m:d>
                        <m:dPr>
                          <m:ctrlPr>
                            <a:rPr lang="en-IE" sz="1400" b="1" i="1">
                              <a:latin typeface="Cambria Math"/>
                            </a:rPr>
                          </m:ctrlPr>
                        </m:dPr>
                        <m:e>
                          <m:r>
                            <a:rPr lang="en-IE" sz="1400" b="1" i="1">
                              <a:latin typeface="Cambria Math"/>
                            </a:rPr>
                            <m:t>𝒙</m:t>
                          </m:r>
                          <m:r>
                            <a:rPr lang="en-IE" sz="1400" b="1" i="1">
                              <a:latin typeface="Cambria Math"/>
                            </a:rPr>
                            <m:t>,</m:t>
                          </m:r>
                          <m:r>
                            <a:rPr lang="en-IE" sz="1400" b="1" i="1">
                              <a:latin typeface="Cambria Math"/>
                            </a:rPr>
                            <m:t>𝒖</m:t>
                          </m:r>
                        </m:e>
                      </m:d>
                    </m:oMath>
                  </m:oMathPara>
                </a14:m>
                <a:endParaRPr lang="en-IE" sz="1400" b="1" dirty="0" smtClean="0"/>
              </a:p>
            </p:txBody>
          </p:sp>
        </mc:Choice>
        <mc:Fallback xmlns="">
          <p:sp>
            <p:nvSpPr>
              <p:cNvPr id="21" name="Rectangle 20"/>
              <p:cNvSpPr>
                <a:spLocks noRot="1" noChangeAspect="1" noMove="1" noResize="1" noEditPoints="1" noAdjustHandles="1" noChangeArrowheads="1" noChangeShapeType="1" noTextEdit="1"/>
              </p:cNvSpPr>
              <p:nvPr/>
            </p:nvSpPr>
            <p:spPr>
              <a:xfrm>
                <a:off x="153977" y="1203317"/>
                <a:ext cx="1239250" cy="716991"/>
              </a:xfrm>
              <a:prstGeom prst="rect">
                <a:avLst/>
              </a:prstGeom>
              <a:blipFill rotWithShape="1">
                <a:blip r:embed="rId9"/>
                <a:stretch>
                  <a:fillRect b="-847"/>
                </a:stretch>
              </a:blipFill>
            </p:spPr>
            <p:txBody>
              <a:bodyPr/>
              <a:lstStyle/>
              <a:p>
                <a:r>
                  <a:rPr lang="en-IE">
                    <a:noFill/>
                  </a:rPr>
                  <a:t> </a:t>
                </a:r>
              </a:p>
            </p:txBody>
          </p:sp>
        </mc:Fallback>
      </mc:AlternateContent>
      <p:sp>
        <p:nvSpPr>
          <p:cNvPr id="22" name="Rectangle 21"/>
          <p:cNvSpPr/>
          <p:nvPr/>
        </p:nvSpPr>
        <p:spPr>
          <a:xfrm>
            <a:off x="1545817" y="1286763"/>
            <a:ext cx="2407951" cy="523220"/>
          </a:xfrm>
          <a:prstGeom prst="rect">
            <a:avLst/>
          </a:prstGeom>
        </p:spPr>
        <p:txBody>
          <a:bodyPr wrap="square">
            <a:spAutoFit/>
          </a:bodyPr>
          <a:lstStyle/>
          <a:p>
            <a:r>
              <a:rPr lang="en-IE" sz="1400" i="1" dirty="0" smtClean="0"/>
              <a:t>y</a:t>
            </a:r>
            <a:r>
              <a:rPr lang="en-IE" sz="1400" dirty="0" smtClean="0"/>
              <a:t> = input,  </a:t>
            </a:r>
            <a:r>
              <a:rPr lang="en-IE" sz="1400" i="1" dirty="0" smtClean="0"/>
              <a:t>x</a:t>
            </a:r>
            <a:r>
              <a:rPr lang="en-IE" sz="1400" dirty="0" smtClean="0"/>
              <a:t> = state variable, </a:t>
            </a:r>
            <a:r>
              <a:rPr lang="en-IE" sz="1400" dirty="0"/>
              <a:t> </a:t>
            </a:r>
            <a:r>
              <a:rPr lang="en-IE" sz="1400" dirty="0" smtClean="0"/>
              <a:t> </a:t>
            </a:r>
            <a:r>
              <a:rPr lang="en-IE" sz="1400" i="1" dirty="0" smtClean="0"/>
              <a:t>u</a:t>
            </a:r>
            <a:r>
              <a:rPr lang="en-IE" sz="1400" dirty="0" smtClean="0"/>
              <a:t> = input</a:t>
            </a:r>
            <a:endParaRPr lang="en-IE" sz="1400" dirty="0"/>
          </a:p>
        </p:txBody>
      </p:sp>
      <p:sp>
        <p:nvSpPr>
          <p:cNvPr id="23" name="Rectangle 22"/>
          <p:cNvSpPr/>
          <p:nvPr/>
        </p:nvSpPr>
        <p:spPr>
          <a:xfrm>
            <a:off x="65336" y="2311418"/>
            <a:ext cx="4199910" cy="500145"/>
          </a:xfrm>
          <a:prstGeom prst="rect">
            <a:avLst/>
          </a:prstGeom>
        </p:spPr>
        <p:txBody>
          <a:bodyPr wrap="square" lIns="68590" tIns="34294" rIns="68590" bIns="34294">
            <a:spAutoFit/>
          </a:bodyPr>
          <a:lstStyle/>
          <a:p>
            <a:pPr algn="just"/>
            <a:r>
              <a:rPr lang="en-IE" sz="1400" dirty="0" smtClean="0"/>
              <a:t>The variables can have a physical interpretation. </a:t>
            </a:r>
          </a:p>
          <a:p>
            <a:pPr algn="just"/>
            <a:r>
              <a:rPr lang="en-IE" sz="1400" dirty="0" smtClean="0"/>
              <a:t>The memristor can be either:</a:t>
            </a:r>
            <a:endParaRPr lang="en-IE" sz="1600" dirty="0" smtClean="0"/>
          </a:p>
        </p:txBody>
      </p:sp>
      <mc:AlternateContent xmlns:mc="http://schemas.openxmlformats.org/markup-compatibility/2006" xmlns:a14="http://schemas.microsoft.com/office/drawing/2010/main">
        <mc:Choice Requires="a14">
          <p:sp>
            <p:nvSpPr>
              <p:cNvPr id="24" name="Rectangle 23"/>
              <p:cNvSpPr/>
              <p:nvPr/>
            </p:nvSpPr>
            <p:spPr>
              <a:xfrm>
                <a:off x="2920635" y="3140095"/>
                <a:ext cx="1230808" cy="716991"/>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IE" sz="1400" b="1" i="1" smtClean="0">
                          <a:latin typeface="Cambria Math"/>
                        </a:rPr>
                        <m:t>𝒊</m:t>
                      </m:r>
                      <m:r>
                        <a:rPr lang="en-IE" sz="1400" b="1" i="1" smtClean="0">
                          <a:latin typeface="Cambria Math"/>
                        </a:rPr>
                        <m:t>=</m:t>
                      </m:r>
                      <m:r>
                        <a:rPr lang="en-IE" sz="1400" b="1" i="1" smtClean="0">
                          <a:latin typeface="Cambria Math"/>
                        </a:rPr>
                        <m:t>𝑮</m:t>
                      </m:r>
                      <m:d>
                        <m:dPr>
                          <m:ctrlPr>
                            <a:rPr lang="en-IE" sz="1400" b="1" i="1">
                              <a:latin typeface="Cambria Math"/>
                            </a:rPr>
                          </m:ctrlPr>
                        </m:dPr>
                        <m:e>
                          <m:r>
                            <a:rPr lang="en-IE" sz="1400" b="1" i="1" smtClean="0">
                              <a:latin typeface="Cambria Math"/>
                            </a:rPr>
                            <m:t>𝝋</m:t>
                          </m:r>
                        </m:e>
                      </m:d>
                      <m:r>
                        <a:rPr lang="en-IE" sz="1400" b="1" i="1" smtClean="0">
                          <a:latin typeface="Cambria Math"/>
                        </a:rPr>
                        <m:t>𝒗</m:t>
                      </m:r>
                    </m:oMath>
                    <m:oMath xmlns:m="http://schemas.openxmlformats.org/officeDocument/2006/math">
                      <m:f>
                        <m:fPr>
                          <m:ctrlPr>
                            <a:rPr lang="en-IE" sz="1400" b="1" i="1">
                              <a:latin typeface="Cambria Math"/>
                            </a:rPr>
                          </m:ctrlPr>
                        </m:fPr>
                        <m:num>
                          <m:r>
                            <a:rPr lang="en-IE" sz="1400" b="1" i="1">
                              <a:latin typeface="Cambria Math"/>
                            </a:rPr>
                            <m:t>𝒅𝒙</m:t>
                          </m:r>
                        </m:num>
                        <m:den>
                          <m:r>
                            <a:rPr lang="en-IE" sz="1400" b="1" i="1">
                              <a:latin typeface="Cambria Math"/>
                            </a:rPr>
                            <m:t>𝒅𝒕</m:t>
                          </m:r>
                        </m:den>
                      </m:f>
                      <m:r>
                        <a:rPr lang="en-IE" sz="1400" b="1" i="1">
                          <a:latin typeface="Cambria Math"/>
                        </a:rPr>
                        <m:t>=</m:t>
                      </m:r>
                      <m:r>
                        <a:rPr lang="en-IE" sz="1400" b="1" i="1" smtClean="0">
                          <a:latin typeface="Cambria Math"/>
                        </a:rPr>
                        <m:t>𝒗</m:t>
                      </m:r>
                    </m:oMath>
                  </m:oMathPara>
                </a14:m>
                <a:endParaRPr lang="en-IE" sz="1400" b="1" dirty="0"/>
              </a:p>
            </p:txBody>
          </p:sp>
        </mc:Choice>
        <mc:Fallback xmlns="">
          <p:sp>
            <p:nvSpPr>
              <p:cNvPr id="24" name="Rectangle 23"/>
              <p:cNvSpPr>
                <a:spLocks noRot="1" noChangeAspect="1" noMove="1" noResize="1" noEditPoints="1" noAdjustHandles="1" noChangeArrowheads="1" noChangeShapeType="1" noTextEdit="1"/>
              </p:cNvSpPr>
              <p:nvPr/>
            </p:nvSpPr>
            <p:spPr>
              <a:xfrm>
                <a:off x="2920635" y="3140095"/>
                <a:ext cx="1230808" cy="716991"/>
              </a:xfrm>
              <a:prstGeom prst="rect">
                <a:avLst/>
              </a:prstGeom>
              <a:blipFill rotWithShape="1">
                <a:blip r:embed="rId10"/>
                <a:stretch>
                  <a:fillRect b="-84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2920635" y="3976018"/>
                <a:ext cx="1230808" cy="71699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IE" sz="1400" b="1" i="1" smtClean="0">
                          <a:latin typeface="Cambria Math"/>
                        </a:rPr>
                        <m:t>𝒊</m:t>
                      </m:r>
                      <m:r>
                        <a:rPr lang="en-IE" sz="1400" b="1" i="1" smtClean="0">
                          <a:latin typeface="Cambria Math"/>
                        </a:rPr>
                        <m:t>=</m:t>
                      </m:r>
                      <m:r>
                        <a:rPr lang="en-IE" sz="1400" b="1" i="1" smtClean="0">
                          <a:latin typeface="Cambria Math"/>
                        </a:rPr>
                        <m:t>𝑹</m:t>
                      </m:r>
                      <m:d>
                        <m:dPr>
                          <m:ctrlPr>
                            <a:rPr lang="en-IE" sz="1400" b="1" i="1">
                              <a:latin typeface="Cambria Math"/>
                            </a:rPr>
                          </m:ctrlPr>
                        </m:dPr>
                        <m:e>
                          <m:r>
                            <a:rPr lang="en-IE" sz="1400" b="1" i="1" smtClean="0">
                              <a:latin typeface="Cambria Math"/>
                            </a:rPr>
                            <m:t>𝝋</m:t>
                          </m:r>
                          <m:r>
                            <a:rPr lang="en-IE" sz="1400" b="1" i="1">
                              <a:latin typeface="Cambria Math"/>
                            </a:rPr>
                            <m:t>,</m:t>
                          </m:r>
                          <m:r>
                            <a:rPr lang="en-IE" sz="1400" b="1" i="1" smtClean="0">
                              <a:latin typeface="Cambria Math"/>
                            </a:rPr>
                            <m:t>𝒗</m:t>
                          </m:r>
                        </m:e>
                      </m:d>
                      <m:r>
                        <a:rPr lang="en-IE" sz="1400" b="1" i="1" smtClean="0">
                          <a:latin typeface="Cambria Math"/>
                        </a:rPr>
                        <m:t>𝒗</m:t>
                      </m:r>
                    </m:oMath>
                  </m:oMathPara>
                </a14:m>
                <a:endParaRPr lang="en-IE" sz="1400" b="1" dirty="0">
                  <a:latin typeface="Times New Roman"/>
                  <a:ea typeface="MS Mincho"/>
                  <a:cs typeface="Times New Roman"/>
                </a:endParaRPr>
              </a:p>
              <a:p>
                <a:pPr/>
                <a14:m>
                  <m:oMathPara xmlns:m="http://schemas.openxmlformats.org/officeDocument/2006/math">
                    <m:oMathParaPr>
                      <m:jc m:val="centerGroup"/>
                    </m:oMathParaPr>
                    <m:oMath xmlns:m="http://schemas.openxmlformats.org/officeDocument/2006/math">
                      <m:f>
                        <m:fPr>
                          <m:ctrlPr>
                            <a:rPr lang="en-IE" sz="1400" b="1" i="1">
                              <a:latin typeface="Cambria Math"/>
                            </a:rPr>
                          </m:ctrlPr>
                        </m:fPr>
                        <m:num>
                          <m:r>
                            <a:rPr lang="en-IE" sz="1400" b="1" i="1">
                              <a:latin typeface="Cambria Math"/>
                            </a:rPr>
                            <m:t>𝒅</m:t>
                          </m:r>
                          <m:r>
                            <a:rPr lang="en-IE" sz="1400" b="1" i="1" smtClean="0">
                              <a:latin typeface="Cambria Math"/>
                            </a:rPr>
                            <m:t>𝝋</m:t>
                          </m:r>
                        </m:num>
                        <m:den>
                          <m:r>
                            <a:rPr lang="en-IE" sz="1400" b="1" i="1">
                              <a:latin typeface="Cambria Math"/>
                            </a:rPr>
                            <m:t>𝒅𝒕</m:t>
                          </m:r>
                        </m:den>
                      </m:f>
                      <m:r>
                        <a:rPr lang="en-IE" sz="1400" b="1">
                          <a:latin typeface="Cambria Math"/>
                        </a:rPr>
                        <m:t>=</m:t>
                      </m:r>
                      <m:r>
                        <a:rPr lang="en-IE" sz="1400" b="1" i="1">
                          <a:latin typeface="Cambria Math"/>
                        </a:rPr>
                        <m:t>𝐟</m:t>
                      </m:r>
                      <m:d>
                        <m:dPr>
                          <m:ctrlPr>
                            <a:rPr lang="en-IE" sz="1400" b="1" i="1">
                              <a:latin typeface="Cambria Math"/>
                            </a:rPr>
                          </m:ctrlPr>
                        </m:dPr>
                        <m:e>
                          <m:r>
                            <a:rPr lang="en-IE" sz="1400" b="1" i="1" smtClean="0">
                              <a:latin typeface="Cambria Math"/>
                            </a:rPr>
                            <m:t>𝝋</m:t>
                          </m:r>
                          <m:r>
                            <a:rPr lang="en-IE" sz="1400" b="1">
                              <a:latin typeface="Cambria Math"/>
                            </a:rPr>
                            <m:t>,</m:t>
                          </m:r>
                          <m:r>
                            <a:rPr lang="en-IE" sz="1400" b="1" i="1" smtClean="0">
                              <a:latin typeface="Cambria Math"/>
                            </a:rPr>
                            <m:t>𝒗</m:t>
                          </m:r>
                        </m:e>
                      </m:d>
                    </m:oMath>
                  </m:oMathPara>
                </a14:m>
                <a:endParaRPr lang="en-IE" sz="1400" b="1" dirty="0"/>
              </a:p>
            </p:txBody>
          </p:sp>
        </mc:Choice>
        <mc:Fallback xmlns="">
          <p:sp>
            <p:nvSpPr>
              <p:cNvPr id="25" name="Rectangle 24"/>
              <p:cNvSpPr>
                <a:spLocks noRot="1" noChangeAspect="1" noMove="1" noResize="1" noEditPoints="1" noAdjustHandles="1" noChangeArrowheads="1" noChangeShapeType="1" noTextEdit="1"/>
              </p:cNvSpPr>
              <p:nvPr/>
            </p:nvSpPr>
            <p:spPr>
              <a:xfrm>
                <a:off x="2920635" y="3976018"/>
                <a:ext cx="1230808" cy="716991"/>
              </a:xfrm>
              <a:prstGeom prst="rect">
                <a:avLst/>
              </a:prstGeom>
              <a:blipFill rotWithShape="1">
                <a:blip r:embed="rId11"/>
                <a:stretch>
                  <a:fillRect b="-847"/>
                </a:stretch>
              </a:blipFill>
            </p:spPr>
            <p:txBody>
              <a:bodyPr/>
              <a:lstStyle/>
              <a:p>
                <a:r>
                  <a:rPr lang="en-IE">
                    <a:noFill/>
                  </a:rPr>
                  <a:t> </a:t>
                </a:r>
              </a:p>
            </p:txBody>
          </p:sp>
        </mc:Fallback>
      </mc:AlternateContent>
      <p:sp>
        <p:nvSpPr>
          <p:cNvPr id="2" name="Rectangle 1"/>
          <p:cNvSpPr/>
          <p:nvPr/>
        </p:nvSpPr>
        <p:spPr>
          <a:xfrm>
            <a:off x="182918" y="2823747"/>
            <a:ext cx="1676806" cy="307777"/>
          </a:xfrm>
          <a:prstGeom prst="rect">
            <a:avLst/>
          </a:prstGeom>
        </p:spPr>
        <p:txBody>
          <a:bodyPr wrap="none">
            <a:spAutoFit/>
          </a:bodyPr>
          <a:lstStyle/>
          <a:p>
            <a:r>
              <a:rPr lang="en-IE" sz="1400" b="1" dirty="0" smtClean="0">
                <a:solidFill>
                  <a:schemeClr val="accent1"/>
                </a:solidFill>
                <a:latin typeface="Cambria" pitchFamily="18" charset="0"/>
              </a:rPr>
              <a:t>Charge Controlled</a:t>
            </a:r>
            <a:endParaRPr lang="en-IE" b="1" dirty="0">
              <a:solidFill>
                <a:schemeClr val="accent1"/>
              </a:solidFill>
              <a:latin typeface="Cambria" pitchFamily="18" charset="0"/>
            </a:endParaRPr>
          </a:p>
        </p:txBody>
      </p:sp>
      <p:sp>
        <p:nvSpPr>
          <p:cNvPr id="26" name="Rectangle 25"/>
          <p:cNvSpPr/>
          <p:nvPr/>
        </p:nvSpPr>
        <p:spPr>
          <a:xfrm>
            <a:off x="2806833" y="2832318"/>
            <a:ext cx="1458413" cy="307777"/>
          </a:xfrm>
          <a:prstGeom prst="rect">
            <a:avLst/>
          </a:prstGeom>
        </p:spPr>
        <p:txBody>
          <a:bodyPr wrap="none">
            <a:spAutoFit/>
          </a:bodyPr>
          <a:lstStyle/>
          <a:p>
            <a:r>
              <a:rPr lang="en-IE" sz="1400" b="1" dirty="0" smtClean="0">
                <a:solidFill>
                  <a:schemeClr val="accent1"/>
                </a:solidFill>
                <a:latin typeface="Cambria" pitchFamily="18" charset="0"/>
              </a:rPr>
              <a:t>Flux Controlled</a:t>
            </a:r>
            <a:endParaRPr lang="en-IE" b="1" dirty="0">
              <a:solidFill>
                <a:schemeClr val="accent1"/>
              </a:solidFill>
              <a:latin typeface="Cambria" pitchFamily="18" charset="0"/>
            </a:endParaRPr>
          </a:p>
        </p:txBody>
      </p:sp>
      <p:sp>
        <p:nvSpPr>
          <p:cNvPr id="27" name="Rectangle 26"/>
          <p:cNvSpPr/>
          <p:nvPr/>
        </p:nvSpPr>
        <p:spPr>
          <a:xfrm>
            <a:off x="4463415" y="0"/>
            <a:ext cx="4020186" cy="530923"/>
          </a:xfrm>
          <a:prstGeom prst="rect">
            <a:avLst/>
          </a:prstGeom>
        </p:spPr>
        <p:txBody>
          <a:bodyPr wrap="square" lIns="68590" tIns="34294" rIns="68590" bIns="34294">
            <a:spAutoFit/>
          </a:bodyPr>
          <a:lstStyle/>
          <a:p>
            <a:pPr algn="ctr"/>
            <a:r>
              <a:rPr lang="en-IE" sz="1600" b="1" dirty="0" smtClean="0">
                <a:solidFill>
                  <a:schemeClr val="tx2"/>
                </a:solidFill>
                <a:latin typeface="Cambria" pitchFamily="18" charset="0"/>
              </a:rPr>
              <a:t>HP Memristor</a:t>
            </a:r>
            <a:endParaRPr lang="en-IE" sz="1800" b="1" dirty="0" smtClean="0">
              <a:solidFill>
                <a:schemeClr val="tx2"/>
              </a:solidFill>
              <a:latin typeface="Cambria" pitchFamily="18" charset="0"/>
            </a:endParaRPr>
          </a:p>
          <a:p>
            <a:pPr algn="just"/>
            <a:r>
              <a:rPr lang="en-IE" sz="1400" dirty="0" smtClean="0"/>
              <a:t>The HP memristor is defined as follows:</a:t>
            </a:r>
            <a:endParaRPr lang="en-IE" sz="1200" dirty="0" smtClean="0"/>
          </a:p>
        </p:txBody>
      </p:sp>
      <p:cxnSp>
        <p:nvCxnSpPr>
          <p:cNvPr id="28" name="Straight Connector 27"/>
          <p:cNvCxnSpPr/>
          <p:nvPr/>
        </p:nvCxnSpPr>
        <p:spPr>
          <a:xfrm flipV="1">
            <a:off x="4456879" y="0"/>
            <a:ext cx="1" cy="4813300"/>
          </a:xfrm>
          <a:prstGeom prst="line">
            <a:avLst/>
          </a:prstGeom>
        </p:spPr>
        <p:style>
          <a:lnRef idx="2">
            <a:schemeClr val="dk1"/>
          </a:lnRef>
          <a:fillRef idx="0">
            <a:schemeClr val="dk1"/>
          </a:fillRef>
          <a:effectRef idx="1">
            <a:schemeClr val="dk1"/>
          </a:effectRef>
          <a:fontRef idx="minor">
            <a:schemeClr val="tx1"/>
          </a:fontRef>
        </p:style>
      </p:cxnSp>
      <p:cxnSp>
        <p:nvCxnSpPr>
          <p:cNvPr id="30" name="Straight Connector 29"/>
          <p:cNvCxnSpPr/>
          <p:nvPr/>
        </p:nvCxnSpPr>
        <p:spPr>
          <a:xfrm flipH="1">
            <a:off x="4463415" y="2766690"/>
            <a:ext cx="4020186" cy="0"/>
          </a:xfrm>
          <a:prstGeom prst="line">
            <a:avLst/>
          </a:prstGeom>
        </p:spPr>
        <p:style>
          <a:lnRef idx="2">
            <a:schemeClr val="dk1"/>
          </a:lnRef>
          <a:fillRef idx="0">
            <a:schemeClr val="dk1"/>
          </a:fillRef>
          <a:effectRef idx="1">
            <a:schemeClr val="dk1"/>
          </a:effectRef>
          <a:fontRef idx="minor">
            <a:schemeClr val="tx1"/>
          </a:fontRef>
        </p:style>
      </p:cxnSp>
      <p:sp>
        <p:nvSpPr>
          <p:cNvPr id="34" name="Rectangle 33"/>
          <p:cNvSpPr/>
          <p:nvPr/>
        </p:nvSpPr>
        <p:spPr>
          <a:xfrm>
            <a:off x="5644073" y="2799379"/>
            <a:ext cx="1478048" cy="315479"/>
          </a:xfrm>
          <a:prstGeom prst="rect">
            <a:avLst/>
          </a:prstGeom>
        </p:spPr>
        <p:txBody>
          <a:bodyPr wrap="square" lIns="68590" tIns="34294" rIns="68590" bIns="34294">
            <a:spAutoFit/>
          </a:bodyPr>
          <a:lstStyle/>
          <a:p>
            <a:pPr algn="ctr"/>
            <a:r>
              <a:rPr lang="en-IE" sz="1600" b="1" dirty="0" smtClean="0">
                <a:solidFill>
                  <a:schemeClr val="tx2"/>
                </a:solidFill>
                <a:latin typeface="Cambria" pitchFamily="18" charset="0"/>
              </a:rPr>
              <a:t>Other Terms</a:t>
            </a:r>
            <a:endParaRPr lang="en-IE" sz="1800" b="1" dirty="0" smtClean="0">
              <a:solidFill>
                <a:schemeClr val="tx2"/>
              </a:solidFill>
              <a:latin typeface="Cambria" pitchFamily="18" charset="0"/>
            </a:endParaRPr>
          </a:p>
        </p:txBody>
      </p:sp>
      <p:pic>
        <p:nvPicPr>
          <p:cNvPr id="1026"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5400000">
            <a:off x="6202367" y="3959590"/>
            <a:ext cx="361461" cy="897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05322" y="3437525"/>
            <a:ext cx="955551" cy="384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Rectangle 49"/>
          <p:cNvSpPr/>
          <p:nvPr/>
        </p:nvSpPr>
        <p:spPr>
          <a:xfrm>
            <a:off x="4533617" y="3125310"/>
            <a:ext cx="3879780" cy="307777"/>
          </a:xfrm>
          <a:prstGeom prst="rect">
            <a:avLst/>
          </a:prstGeom>
        </p:spPr>
        <p:txBody>
          <a:bodyPr wrap="none">
            <a:spAutoFit/>
          </a:bodyPr>
          <a:lstStyle/>
          <a:p>
            <a:pPr algn="just"/>
            <a:r>
              <a:rPr lang="en-IE" sz="1400" dirty="0">
                <a:solidFill>
                  <a:srgbClr val="FF0000"/>
                </a:solidFill>
              </a:rPr>
              <a:t>Memcapacitor </a:t>
            </a:r>
            <a:r>
              <a:rPr lang="en-IE" sz="1400" dirty="0"/>
              <a:t>– the state controls the capacitance</a:t>
            </a:r>
          </a:p>
        </p:txBody>
      </p:sp>
      <p:sp>
        <p:nvSpPr>
          <p:cNvPr id="69" name="Rectangle 68"/>
          <p:cNvSpPr/>
          <p:nvPr/>
        </p:nvSpPr>
        <p:spPr>
          <a:xfrm>
            <a:off x="4533617" y="3859055"/>
            <a:ext cx="3764107" cy="307777"/>
          </a:xfrm>
          <a:prstGeom prst="rect">
            <a:avLst/>
          </a:prstGeom>
        </p:spPr>
        <p:txBody>
          <a:bodyPr wrap="none">
            <a:spAutoFit/>
          </a:bodyPr>
          <a:lstStyle/>
          <a:p>
            <a:pPr algn="just"/>
            <a:r>
              <a:rPr lang="en-IE" sz="1400" dirty="0">
                <a:solidFill>
                  <a:srgbClr val="FF0000"/>
                </a:solidFill>
              </a:rPr>
              <a:t>Meminductor</a:t>
            </a:r>
            <a:r>
              <a:rPr lang="en-IE" sz="1400" dirty="0"/>
              <a:t> – the state controls the inductance</a:t>
            </a:r>
          </a:p>
        </p:txBody>
      </p:sp>
      <p:pic>
        <p:nvPicPr>
          <p:cNvPr id="72" name="Picture 6" descr="C:\Users\ELEC\Dropbox\4th Year\Memristor\Matlab\GUI\images\Photoshop\Memristor Symbol.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676300" y="1809283"/>
            <a:ext cx="1098552" cy="441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00604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Rectangle 5"/>
              <p:cNvSpPr/>
              <p:nvPr/>
            </p:nvSpPr>
            <p:spPr>
              <a:xfrm>
                <a:off x="0" y="1846"/>
                <a:ext cx="8483600" cy="4862870"/>
              </a:xfrm>
              <a:prstGeom prst="rect">
                <a:avLst/>
              </a:prstGeom>
            </p:spPr>
            <p:txBody>
              <a:bodyPr wrap="square">
                <a:spAutoFit/>
              </a:bodyPr>
              <a:lstStyle/>
              <a:p>
                <a:pPr marL="228600" indent="-228600">
                  <a:buFont typeface="+mj-lt"/>
                  <a:buAutoNum type="arabicPeriod"/>
                </a:pPr>
                <a:r>
                  <a:rPr lang="en-IE" sz="1800" b="1" dirty="0" smtClean="0">
                    <a:solidFill>
                      <a:schemeClr val="accent1"/>
                    </a:solidFill>
                    <a:latin typeface="Cambria" pitchFamily="18" charset="0"/>
                  </a:rPr>
                  <a:t>Memory Circuits</a:t>
                </a:r>
              </a:p>
              <a:p>
                <a:pPr marL="571549" lvl="1" indent="-228600">
                  <a:buFont typeface="Arial" pitchFamily="34" charset="0"/>
                  <a:buChar char="•"/>
                </a:pPr>
                <a:r>
                  <a:rPr lang="en-IE" sz="1600" dirty="0" smtClean="0"/>
                  <a:t>Memristors are being used in circuits to create a new memory which is:</a:t>
                </a:r>
              </a:p>
              <a:p>
                <a:pPr marL="914496" lvl="2" indent="-228600">
                  <a:buFont typeface="Arial" pitchFamily="34" charset="0"/>
                  <a:buChar char="•"/>
                </a:pPr>
                <a:r>
                  <a:rPr lang="en-IE" sz="1600" dirty="0" smtClean="0"/>
                  <a:t>Non-Volatile (retains its state while turned off)</a:t>
                </a:r>
                <a:endParaRPr lang="en-IE" sz="1600" dirty="0"/>
              </a:p>
              <a:p>
                <a:pPr marL="914496" lvl="2" indent="-228600">
                  <a:buFont typeface="Arial" pitchFamily="34" charset="0"/>
                  <a:buChar char="•"/>
                </a:pPr>
                <a:r>
                  <a:rPr lang="en-IE" sz="1600" dirty="0"/>
                  <a:t>High </a:t>
                </a:r>
                <a:r>
                  <a:rPr lang="en-IE" sz="1600" dirty="0" smtClean="0"/>
                  <a:t>Speed (as fast as SRAM)</a:t>
                </a:r>
                <a:endParaRPr lang="en-IE" sz="1600" dirty="0"/>
              </a:p>
              <a:p>
                <a:pPr marL="914496" lvl="2" indent="-228600">
                  <a:buFont typeface="Arial" pitchFamily="34" charset="0"/>
                  <a:buChar char="•"/>
                </a:pPr>
                <a:r>
                  <a:rPr lang="en-IE" sz="1600" dirty="0" smtClean="0"/>
                  <a:t>Dense (</a:t>
                </a:r>
                <a14:m>
                  <m:oMath xmlns:m="http://schemas.openxmlformats.org/officeDocument/2006/math">
                    <m:r>
                      <a:rPr lang="en-IE" sz="1600" i="1">
                        <a:latin typeface="Cambria Math"/>
                      </a:rPr>
                      <m:t>466</m:t>
                    </m:r>
                    <m:r>
                      <a:rPr lang="en-IE" sz="1600" i="1">
                        <a:latin typeface="Cambria Math"/>
                      </a:rPr>
                      <m:t>𝐺𝐵</m:t>
                    </m:r>
                    <m:r>
                      <a:rPr lang="en-IE" sz="1600" i="1">
                        <a:latin typeface="Cambria Math"/>
                      </a:rPr>
                      <m:t>/</m:t>
                    </m:r>
                    <m:r>
                      <a:rPr lang="en-IE" sz="1600" i="1">
                        <a:latin typeface="Cambria Math"/>
                      </a:rPr>
                      <m:t>𝑐</m:t>
                    </m:r>
                    <m:sSup>
                      <m:sSupPr>
                        <m:ctrlPr>
                          <a:rPr lang="en-IE" sz="1600" i="1">
                            <a:latin typeface="Cambria Math"/>
                          </a:rPr>
                        </m:ctrlPr>
                      </m:sSupPr>
                      <m:e>
                        <m:r>
                          <a:rPr lang="en-IE" sz="1600" i="1">
                            <a:latin typeface="Cambria Math"/>
                          </a:rPr>
                          <m:t>𝑚</m:t>
                        </m:r>
                      </m:e>
                      <m:sup>
                        <m:r>
                          <a:rPr lang="en-IE" sz="1600" i="1">
                            <a:latin typeface="Cambria Math"/>
                          </a:rPr>
                          <m:t>2</m:t>
                        </m:r>
                      </m:sup>
                    </m:sSup>
                    <m:r>
                      <a:rPr lang="en-IE" sz="1600" i="1">
                        <a:latin typeface="Cambria Math"/>
                      </a:rPr>
                      <m:t> </m:t>
                    </m:r>
                  </m:oMath>
                </a14:m>
                <a:r>
                  <a:rPr lang="en-IE" sz="1600" dirty="0" smtClean="0"/>
                  <a:t> vs. </a:t>
                </a:r>
                <a14:m>
                  <m:oMath xmlns:m="http://schemas.openxmlformats.org/officeDocument/2006/math">
                    <m:r>
                      <a:rPr lang="en-IE" sz="1600" i="1">
                        <a:latin typeface="Cambria Math"/>
                      </a:rPr>
                      <m:t>46</m:t>
                    </m:r>
                    <m:r>
                      <a:rPr lang="en-IE" sz="1600" i="1">
                        <a:latin typeface="Cambria Math"/>
                      </a:rPr>
                      <m:t>𝐺𝐵</m:t>
                    </m:r>
                    <m:r>
                      <a:rPr lang="en-IE" sz="1600" i="1">
                        <a:latin typeface="Cambria Math"/>
                      </a:rPr>
                      <m:t>/</m:t>
                    </m:r>
                    <m:r>
                      <a:rPr lang="en-IE" sz="1600" i="1">
                        <a:latin typeface="Cambria Math"/>
                      </a:rPr>
                      <m:t>𝑐</m:t>
                    </m:r>
                    <m:sSup>
                      <m:sSupPr>
                        <m:ctrlPr>
                          <a:rPr lang="en-IE" sz="1600" i="1">
                            <a:latin typeface="Cambria Math"/>
                          </a:rPr>
                        </m:ctrlPr>
                      </m:sSupPr>
                      <m:e>
                        <m:r>
                          <a:rPr lang="en-IE" sz="1600" i="1">
                            <a:latin typeface="Cambria Math"/>
                          </a:rPr>
                          <m:t>𝑚</m:t>
                        </m:r>
                      </m:e>
                      <m:sup>
                        <m:r>
                          <a:rPr lang="en-IE" sz="1600" i="1">
                            <a:latin typeface="Cambria Math"/>
                          </a:rPr>
                          <m:t>2</m:t>
                        </m:r>
                      </m:sup>
                    </m:sSup>
                  </m:oMath>
                </a14:m>
                <a:r>
                  <a:rPr lang="en-IE" sz="1600" dirty="0" smtClean="0"/>
                  <a:t> in DRAM.</a:t>
                </a:r>
              </a:p>
              <a:p>
                <a:pPr marL="571549" lvl="1" indent="-228600">
                  <a:buFont typeface="Arial" pitchFamily="34" charset="0"/>
                  <a:buChar char="•"/>
                </a:pPr>
                <a:r>
                  <a:rPr lang="en-IE" sz="1600" dirty="0" smtClean="0"/>
                  <a:t>In </a:t>
                </a:r>
                <a:r>
                  <a:rPr lang="en-IE" sz="1600" dirty="0"/>
                  <a:t>this way memristors could potentially replace the dynamic </a:t>
                </a:r>
                <a:endParaRPr lang="en-IE" sz="1600" dirty="0" smtClean="0"/>
              </a:p>
              <a:p>
                <a:pPr lvl="1"/>
                <a:r>
                  <a:rPr lang="en-IE" sz="1600" dirty="0"/>
                  <a:t> </a:t>
                </a:r>
                <a:r>
                  <a:rPr lang="en-IE" sz="1600" dirty="0" smtClean="0"/>
                  <a:t>      random </a:t>
                </a:r>
                <a:r>
                  <a:rPr lang="en-IE" sz="1600" dirty="0"/>
                  <a:t>access memory (DRAM) currently used in computers</a:t>
                </a:r>
                <a:r>
                  <a:rPr lang="en-IE" sz="1600" dirty="0" smtClean="0"/>
                  <a:t>.</a:t>
                </a:r>
              </a:p>
              <a:p>
                <a:pPr marL="228600" indent="-228600">
                  <a:buFont typeface="+mj-lt"/>
                  <a:buAutoNum type="arabicPeriod"/>
                </a:pPr>
                <a:r>
                  <a:rPr lang="en-IE" sz="1800" b="1" dirty="0" smtClean="0">
                    <a:solidFill>
                      <a:schemeClr val="accent1"/>
                    </a:solidFill>
                    <a:latin typeface="Cambria" pitchFamily="18" charset="0"/>
                  </a:rPr>
                  <a:t>Neuromorphic Engineering</a:t>
                </a:r>
              </a:p>
              <a:p>
                <a:pPr marL="571549" lvl="1" indent="-228600" algn="just">
                  <a:buFont typeface="Arial" pitchFamily="34" charset="0"/>
                  <a:buChar char="•"/>
                </a:pPr>
                <a:r>
                  <a:rPr lang="en-IE" sz="1600" dirty="0" smtClean="0"/>
                  <a:t>A circuit which can act and learn like the brain can be made possible </a:t>
                </a:r>
              </a:p>
              <a:p>
                <a:pPr lvl="1" algn="just"/>
                <a:r>
                  <a:rPr lang="en-IE" sz="1600" dirty="0"/>
                  <a:t> </a:t>
                </a:r>
                <a:r>
                  <a:rPr lang="en-IE" sz="1600" dirty="0" smtClean="0"/>
                  <a:t>      with memristors:</a:t>
                </a:r>
              </a:p>
              <a:p>
                <a:pPr marL="914496" lvl="2" indent="-228600" algn="just">
                  <a:buFont typeface="Arial" pitchFamily="34" charset="0"/>
                  <a:buChar char="•"/>
                </a:pPr>
                <a:r>
                  <a:rPr lang="en-IE" sz="1600" dirty="0" smtClean="0"/>
                  <a:t>Memristors can mimic the behaviour of a synapse in the brain</a:t>
                </a:r>
              </a:p>
              <a:p>
                <a:pPr marL="914496" lvl="2" indent="-228600" algn="just">
                  <a:buFont typeface="Arial" pitchFamily="34" charset="0"/>
                  <a:buChar char="•"/>
                </a:pPr>
                <a:r>
                  <a:rPr lang="en-IE" sz="1600" dirty="0" smtClean="0"/>
                  <a:t>Transistors can mimic the neurons</a:t>
                </a:r>
              </a:p>
              <a:p>
                <a:pPr marL="914496" lvl="2" indent="-228600" algn="just">
                  <a:buFont typeface="Arial" pitchFamily="34" charset="0"/>
                  <a:buChar char="•"/>
                </a:pPr>
                <a:r>
                  <a:rPr lang="en-IE" sz="1600" dirty="0" smtClean="0"/>
                  <a:t>Crossbars can mimic the axons</a:t>
                </a:r>
              </a:p>
              <a:p>
                <a:pPr marL="571549" lvl="1" indent="-228600" algn="just">
                  <a:buFont typeface="Arial" pitchFamily="34" charset="0"/>
                  <a:buChar char="•"/>
                </a:pPr>
                <a:r>
                  <a:rPr lang="en-IE" sz="1600" dirty="0" smtClean="0"/>
                  <a:t>Repetitive </a:t>
                </a:r>
                <a:r>
                  <a:rPr lang="en-IE" sz="1600" dirty="0"/>
                  <a:t>actions reinforce memory in the brain, likewise the memristors can be “taught” by using periodic pulses to change the memristance state bit by bit.</a:t>
                </a:r>
              </a:p>
              <a:p>
                <a:pPr marL="228600" indent="-228600">
                  <a:buFont typeface="+mj-lt"/>
                  <a:buAutoNum type="arabicPeriod"/>
                </a:pPr>
                <a:r>
                  <a:rPr lang="en-IE" sz="1800" b="1" dirty="0">
                    <a:solidFill>
                      <a:schemeClr val="accent1"/>
                    </a:solidFill>
                    <a:latin typeface="Cambria" pitchFamily="18" charset="0"/>
                  </a:rPr>
                  <a:t>Programmable </a:t>
                </a:r>
                <a:r>
                  <a:rPr lang="en-IE" sz="1800" b="1" dirty="0" smtClean="0">
                    <a:solidFill>
                      <a:schemeClr val="accent1"/>
                    </a:solidFill>
                    <a:latin typeface="Cambria" pitchFamily="18" charset="0"/>
                  </a:rPr>
                  <a:t>Circuits</a:t>
                </a:r>
              </a:p>
              <a:p>
                <a:pPr marL="571549" lvl="1" indent="-228600">
                  <a:buFont typeface="Arial" pitchFamily="34" charset="0"/>
                  <a:buChar char="•"/>
                </a:pPr>
                <a:r>
                  <a:rPr lang="en-IE" sz="1600" dirty="0" smtClean="0"/>
                  <a:t>The memristor enables many new effects in circuits. These effects are explored and expanded upon in this section. Novel circuits such as a non-inverting amplifier and chaotic oscillator are presented.</a:t>
                </a:r>
              </a:p>
            </p:txBody>
          </p:sp>
        </mc:Choice>
        <mc:Fallback xmlns="">
          <p:sp>
            <p:nvSpPr>
              <p:cNvPr id="6" name="Rectangle 5"/>
              <p:cNvSpPr>
                <a:spLocks noRot="1" noChangeAspect="1" noMove="1" noResize="1" noEditPoints="1" noAdjustHandles="1" noChangeArrowheads="1" noChangeShapeType="1" noTextEdit="1"/>
              </p:cNvSpPr>
              <p:nvPr/>
            </p:nvSpPr>
            <p:spPr>
              <a:xfrm>
                <a:off x="0" y="1846"/>
                <a:ext cx="8483600" cy="4862870"/>
              </a:xfrm>
              <a:prstGeom prst="rect">
                <a:avLst/>
              </a:prstGeom>
              <a:blipFill rotWithShape="1">
                <a:blip r:embed="rId3"/>
                <a:stretch>
                  <a:fillRect l="-503" t="-752" r="-575" b="-627"/>
                </a:stretch>
              </a:blipFill>
            </p:spPr>
            <p:txBody>
              <a:bodyPr/>
              <a:lstStyle/>
              <a:p>
                <a:r>
                  <a:rPr lang="en-IE">
                    <a:noFill/>
                  </a:rPr>
                  <a:t> </a:t>
                </a:r>
              </a:p>
            </p:txBody>
          </p:sp>
        </mc:Fallback>
      </mc:AlternateContent>
      <p:grpSp>
        <p:nvGrpSpPr>
          <p:cNvPr id="7" name="Group 6"/>
          <p:cNvGrpSpPr/>
          <p:nvPr/>
        </p:nvGrpSpPr>
        <p:grpSpPr>
          <a:xfrm>
            <a:off x="6474048" y="9922"/>
            <a:ext cx="2135286" cy="2469957"/>
            <a:chOff x="-1356542" y="1863465"/>
            <a:chExt cx="2135286" cy="2469957"/>
          </a:xfrm>
        </p:grpSpPr>
        <p:pic>
          <p:nvPicPr>
            <p:cNvPr id="8" name="Picture 7" descr="E:\Ray\My Dropbox\UCD\4th Year\Memristor\Interim Report\Crossba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5866" y="1863465"/>
              <a:ext cx="1553934" cy="1658868"/>
            </a:xfrm>
            <a:prstGeom prst="rect">
              <a:avLst/>
            </a:prstGeom>
            <a:noFill/>
            <a:ln>
              <a:noFill/>
            </a:ln>
          </p:spPr>
        </p:pic>
        <p:sp>
          <p:nvSpPr>
            <p:cNvPr id="9" name="Rectangle 8"/>
            <p:cNvSpPr/>
            <p:nvPr/>
          </p:nvSpPr>
          <p:spPr>
            <a:xfrm>
              <a:off x="-1356542" y="3502425"/>
              <a:ext cx="2135286" cy="830997"/>
            </a:xfrm>
            <a:prstGeom prst="rect">
              <a:avLst/>
            </a:prstGeom>
          </p:spPr>
          <p:txBody>
            <a:bodyPr wrap="square">
              <a:spAutoFit/>
            </a:bodyPr>
            <a:lstStyle/>
            <a:p>
              <a:pPr algn="ctr"/>
              <a:r>
                <a:rPr lang="en-IE" sz="1200" b="1" dirty="0" smtClean="0">
                  <a:solidFill>
                    <a:schemeClr val="accent1"/>
                  </a:solidFill>
                </a:rPr>
                <a:t>The HP memristor’s structure on a crossbar architecture, as viewed on a scanning tunnelling microscope </a:t>
              </a:r>
              <a:endParaRPr lang="en-IE" sz="1200" b="1" dirty="0">
                <a:solidFill>
                  <a:schemeClr val="accent1"/>
                </a:solidFill>
              </a:endParaRPr>
            </a:p>
          </p:txBody>
        </p:sp>
      </p:grpSp>
    </p:spTree>
    <p:extLst>
      <p:ext uri="{BB962C8B-B14F-4D97-AF65-F5344CB8AC3E}">
        <p14:creationId xmlns:p14="http://schemas.microsoft.com/office/powerpoint/2010/main" val="772346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ctangle 6"/>
              <p:cNvSpPr/>
              <p:nvPr/>
            </p:nvSpPr>
            <p:spPr>
              <a:xfrm>
                <a:off x="65336" y="33093"/>
                <a:ext cx="8352928" cy="4772661"/>
              </a:xfrm>
              <a:prstGeom prst="rect">
                <a:avLst/>
              </a:prstGeom>
            </p:spPr>
            <p:txBody>
              <a:bodyPr wrap="square" lIns="68590" tIns="34294" rIns="68590" bIns="34294">
                <a:spAutoFit/>
              </a:bodyPr>
              <a:lstStyle/>
              <a:p>
                <a:pPr algn="ctr"/>
                <a:r>
                  <a:rPr lang="en-IE" sz="1150" b="1" i="1" dirty="0" smtClean="0"/>
                  <a:t>“</a:t>
                </a:r>
                <a:r>
                  <a:rPr lang="en-IE" sz="1150" b="1" i="1" dirty="0"/>
                  <a:t>A memristor relates magnetic flux </a:t>
                </a:r>
                <a:r>
                  <a:rPr lang="en-IE" sz="1150" b="1" i="1" dirty="0">
                    <a:sym typeface="Symbol"/>
                  </a:rPr>
                  <a:t></a:t>
                </a:r>
                <a:r>
                  <a:rPr lang="en-IE" sz="1150" b="1" i="1" dirty="0"/>
                  <a:t> and electric change q</a:t>
                </a:r>
                <a:r>
                  <a:rPr lang="en-IE" sz="1150" b="1" i="1" dirty="0" smtClean="0"/>
                  <a:t>.” </a:t>
                </a:r>
              </a:p>
              <a:p>
                <a:r>
                  <a:rPr lang="en-IE" sz="1150" dirty="0" smtClean="0"/>
                  <a:t>Both quantities are defined as follows: </a:t>
                </a:r>
              </a:p>
              <a:p>
                <a:pPr/>
                <a14:m>
                  <m:oMathPara xmlns:m="http://schemas.openxmlformats.org/officeDocument/2006/math">
                    <m:oMathParaPr>
                      <m:jc m:val="centerGroup"/>
                    </m:oMathParaPr>
                    <m:oMath xmlns:m="http://schemas.openxmlformats.org/officeDocument/2006/math">
                      <m:r>
                        <a:rPr lang="en-IE" sz="1150" b="0" i="1" smtClean="0">
                          <a:latin typeface="Cambria Math"/>
                        </a:rPr>
                        <m:t>𝑞</m:t>
                      </m:r>
                      <m:d>
                        <m:dPr>
                          <m:ctrlPr>
                            <a:rPr lang="en-IE" sz="1150" b="0" i="1" smtClean="0">
                              <a:latin typeface="Cambria Math"/>
                            </a:rPr>
                          </m:ctrlPr>
                        </m:dPr>
                        <m:e>
                          <m:r>
                            <a:rPr lang="en-IE" sz="1150" b="0" i="1" smtClean="0">
                              <a:latin typeface="Cambria Math"/>
                            </a:rPr>
                            <m:t>𝑡</m:t>
                          </m:r>
                        </m:e>
                      </m:d>
                      <m:r>
                        <a:rPr lang="en-IE" sz="1150" b="0" i="1" smtClean="0">
                          <a:latin typeface="Cambria Math"/>
                        </a:rPr>
                        <m:t>≜</m:t>
                      </m:r>
                      <m:nary>
                        <m:naryPr>
                          <m:ctrlPr>
                            <a:rPr lang="en-IE" sz="1150" b="0" i="1" smtClean="0">
                              <a:latin typeface="Cambria Math"/>
                            </a:rPr>
                          </m:ctrlPr>
                        </m:naryPr>
                        <m:sub>
                          <m:r>
                            <m:rPr>
                              <m:brk m:alnAt="23"/>
                            </m:rPr>
                            <a:rPr lang="en-IE" sz="1150" b="0" i="1" smtClean="0">
                              <a:latin typeface="Cambria Math"/>
                            </a:rPr>
                            <m:t>−</m:t>
                          </m:r>
                          <m:r>
                            <a:rPr lang="en-IE" sz="1150" b="0" i="1" smtClean="0">
                              <a:latin typeface="Cambria Math"/>
                              <a:ea typeface="Cambria Math"/>
                            </a:rPr>
                            <m:t>∞</m:t>
                          </m:r>
                        </m:sub>
                        <m:sup>
                          <m:r>
                            <a:rPr lang="en-IE" sz="1150" b="0" i="1" smtClean="0">
                              <a:latin typeface="Cambria Math"/>
                            </a:rPr>
                            <m:t>𝑡</m:t>
                          </m:r>
                        </m:sup>
                        <m:e>
                          <m:r>
                            <a:rPr lang="en-IE" sz="1150" b="0" i="1" smtClean="0">
                              <a:latin typeface="Cambria Math"/>
                            </a:rPr>
                            <m:t>𝑖</m:t>
                          </m:r>
                          <m:d>
                            <m:dPr>
                              <m:ctrlPr>
                                <a:rPr lang="en-IE" sz="1150" b="0" i="1" smtClean="0">
                                  <a:latin typeface="Cambria Math"/>
                                </a:rPr>
                              </m:ctrlPr>
                            </m:dPr>
                            <m:e>
                              <m:r>
                                <a:rPr lang="en-IE" sz="1150" b="0" i="1" smtClean="0">
                                  <a:latin typeface="Cambria Math"/>
                                </a:rPr>
                                <m:t>𝜏</m:t>
                              </m:r>
                            </m:e>
                          </m:d>
                          <m:r>
                            <a:rPr lang="en-IE" sz="1150" b="0" i="1" smtClean="0">
                              <a:latin typeface="Cambria Math"/>
                            </a:rPr>
                            <m:t>𝑑</m:t>
                          </m:r>
                          <m:r>
                            <a:rPr lang="en-IE" sz="1150" b="0" i="1" smtClean="0">
                              <a:latin typeface="Cambria Math"/>
                            </a:rPr>
                            <m:t>𝜏</m:t>
                          </m:r>
                        </m:e>
                      </m:nary>
                    </m:oMath>
                  </m:oMathPara>
                </a14:m>
                <a:endParaRPr lang="en-IE" sz="1150" b="0" dirty="0" smtClean="0"/>
              </a:p>
              <a:p>
                <a:pPr/>
                <a14:m>
                  <m:oMathPara xmlns:m="http://schemas.openxmlformats.org/officeDocument/2006/math">
                    <m:oMathParaPr>
                      <m:jc m:val="centerGroup"/>
                    </m:oMathParaPr>
                    <m:oMath xmlns:m="http://schemas.openxmlformats.org/officeDocument/2006/math">
                      <m:r>
                        <a:rPr lang="en-IE" sz="1150" b="0" i="1" smtClean="0">
                          <a:latin typeface="Cambria Math"/>
                        </a:rPr>
                        <m:t>𝜑</m:t>
                      </m:r>
                      <m:d>
                        <m:dPr>
                          <m:ctrlPr>
                            <a:rPr lang="en-IE" sz="1150" b="0" i="1" smtClean="0">
                              <a:latin typeface="Cambria Math"/>
                            </a:rPr>
                          </m:ctrlPr>
                        </m:dPr>
                        <m:e>
                          <m:r>
                            <a:rPr lang="en-IE" sz="1150" b="0" i="1" smtClean="0">
                              <a:latin typeface="Cambria Math"/>
                            </a:rPr>
                            <m:t>𝑡</m:t>
                          </m:r>
                        </m:e>
                      </m:d>
                      <m:r>
                        <a:rPr lang="en-IE" sz="1150" i="1">
                          <a:latin typeface="Cambria Math"/>
                        </a:rPr>
                        <m:t>≜</m:t>
                      </m:r>
                      <m:nary>
                        <m:naryPr>
                          <m:ctrlPr>
                            <a:rPr lang="en-IE" sz="1150" i="1">
                              <a:latin typeface="Cambria Math"/>
                            </a:rPr>
                          </m:ctrlPr>
                        </m:naryPr>
                        <m:sub>
                          <m:r>
                            <m:rPr>
                              <m:brk m:alnAt="23"/>
                            </m:rPr>
                            <a:rPr lang="en-IE" sz="1150" i="1">
                              <a:latin typeface="Cambria Math"/>
                            </a:rPr>
                            <m:t>−</m:t>
                          </m:r>
                          <m:r>
                            <a:rPr lang="en-IE" sz="1150" i="1">
                              <a:latin typeface="Cambria Math"/>
                              <a:ea typeface="Cambria Math"/>
                            </a:rPr>
                            <m:t>∞</m:t>
                          </m:r>
                        </m:sub>
                        <m:sup>
                          <m:r>
                            <a:rPr lang="en-IE" sz="1150" i="1">
                              <a:latin typeface="Cambria Math"/>
                            </a:rPr>
                            <m:t>𝑡</m:t>
                          </m:r>
                        </m:sup>
                        <m:e>
                          <m:r>
                            <a:rPr lang="en-IE" sz="1150" b="0" i="1" smtClean="0">
                              <a:latin typeface="Cambria Math"/>
                            </a:rPr>
                            <m:t>𝑣</m:t>
                          </m:r>
                          <m:d>
                            <m:dPr>
                              <m:ctrlPr>
                                <a:rPr lang="en-IE" sz="1150" i="1">
                                  <a:latin typeface="Cambria Math"/>
                                </a:rPr>
                              </m:ctrlPr>
                            </m:dPr>
                            <m:e>
                              <m:r>
                                <a:rPr lang="en-IE" sz="1150" i="1">
                                  <a:latin typeface="Cambria Math"/>
                                </a:rPr>
                                <m:t>𝜏</m:t>
                              </m:r>
                            </m:e>
                          </m:d>
                          <m:r>
                            <a:rPr lang="en-IE" sz="1150" i="1">
                              <a:latin typeface="Cambria Math"/>
                            </a:rPr>
                            <m:t>𝑑</m:t>
                          </m:r>
                          <m:r>
                            <a:rPr lang="en-IE" sz="1150" i="1">
                              <a:latin typeface="Cambria Math"/>
                            </a:rPr>
                            <m:t>𝜏</m:t>
                          </m:r>
                        </m:e>
                      </m:nary>
                    </m:oMath>
                  </m:oMathPara>
                </a14:m>
                <a:endParaRPr lang="en-IE" sz="1150" dirty="0" smtClean="0"/>
              </a:p>
              <a:p>
                <a:pPr algn="just"/>
                <a:r>
                  <a:rPr lang="en-IE" sz="1150" dirty="0" smtClean="0"/>
                  <a:t>A </a:t>
                </a:r>
                <a:r>
                  <a:rPr lang="en-IE" sz="1150" dirty="0" smtClean="0">
                    <a:solidFill>
                      <a:srgbClr val="FF0000"/>
                    </a:solidFill>
                  </a:rPr>
                  <a:t>memristor</a:t>
                </a:r>
                <a:r>
                  <a:rPr lang="en-IE" sz="1150" dirty="0" smtClean="0"/>
                  <a:t> may be either controlled by the charge through it or by the flux through it. Either a change in the charge or flux will change the internal state in the </a:t>
                </a:r>
                <a:r>
                  <a:rPr lang="en-IE" sz="1150" dirty="0" smtClean="0">
                    <a:solidFill>
                      <a:srgbClr val="FF0000"/>
                    </a:solidFill>
                  </a:rPr>
                  <a:t>memristor</a:t>
                </a:r>
                <a:r>
                  <a:rPr lang="en-IE" sz="1150" dirty="0" smtClean="0"/>
                  <a:t>. As above charge and flux have a clear relationship to voltage and current. Therefore a relationship between the voltage and current through a </a:t>
                </a:r>
                <a:r>
                  <a:rPr lang="en-IE" sz="1150" dirty="0" smtClean="0">
                    <a:solidFill>
                      <a:srgbClr val="FF0000"/>
                    </a:solidFill>
                  </a:rPr>
                  <a:t>memristor</a:t>
                </a:r>
                <a:r>
                  <a:rPr lang="en-IE" sz="1150" dirty="0" smtClean="0"/>
                  <a:t> can be developed. It is sufficient to begin with a charge controlled </a:t>
                </a:r>
                <a:r>
                  <a:rPr lang="en-IE" sz="1150" dirty="0" smtClean="0">
                    <a:solidFill>
                      <a:srgbClr val="FF0000"/>
                    </a:solidFill>
                  </a:rPr>
                  <a:t>memristor</a:t>
                </a:r>
                <a:r>
                  <a:rPr lang="en-IE" sz="1150" dirty="0" smtClean="0"/>
                  <a:t>.</a:t>
                </a:r>
              </a:p>
              <a:p>
                <a:pPr algn="just"/>
                <a:endParaRPr lang="en-IE" sz="1150" dirty="0"/>
              </a:p>
              <a:p>
                <a:pPr algn="just"/>
                <a:r>
                  <a:rPr lang="en-IE" sz="1150" dirty="0" smtClean="0"/>
                  <a:t>The flux of a charge controlled </a:t>
                </a:r>
                <a:r>
                  <a:rPr lang="en-IE" sz="1150" dirty="0" smtClean="0">
                    <a:solidFill>
                      <a:srgbClr val="FF0000"/>
                    </a:solidFill>
                  </a:rPr>
                  <a:t>memristor</a:t>
                </a:r>
                <a:r>
                  <a:rPr lang="en-IE" sz="1150" dirty="0" smtClean="0"/>
                  <a:t> is a function of the charge (the state):</a:t>
                </a:r>
              </a:p>
              <a:p>
                <a:pPr algn="just"/>
                <a14:m>
                  <m:oMathPara xmlns:m="http://schemas.openxmlformats.org/officeDocument/2006/math">
                    <m:oMathParaPr>
                      <m:jc m:val="centerGroup"/>
                    </m:oMathParaPr>
                    <m:oMath xmlns:m="http://schemas.openxmlformats.org/officeDocument/2006/math">
                      <m:r>
                        <a:rPr lang="en-IE" sz="1150" b="0" i="1" smtClean="0">
                          <a:latin typeface="Cambria Math"/>
                        </a:rPr>
                        <m:t>𝜑</m:t>
                      </m:r>
                      <m:r>
                        <a:rPr lang="en-IE" sz="1150" b="0" i="1" smtClean="0">
                          <a:latin typeface="Cambria Math"/>
                        </a:rPr>
                        <m:t>=</m:t>
                      </m:r>
                      <m:acc>
                        <m:accPr>
                          <m:chr m:val="̂"/>
                          <m:ctrlPr>
                            <a:rPr lang="en-IE" sz="1150" i="1">
                              <a:latin typeface="Cambria Math"/>
                            </a:rPr>
                          </m:ctrlPr>
                        </m:accPr>
                        <m:e>
                          <m:r>
                            <a:rPr lang="en-IE" sz="1150" i="1">
                              <a:latin typeface="Cambria Math"/>
                            </a:rPr>
                            <m:t>𝜑</m:t>
                          </m:r>
                        </m:e>
                      </m:acc>
                      <m:d>
                        <m:dPr>
                          <m:ctrlPr>
                            <a:rPr lang="en-IE" sz="1150" i="1">
                              <a:latin typeface="Cambria Math"/>
                            </a:rPr>
                          </m:ctrlPr>
                        </m:dPr>
                        <m:e>
                          <m:r>
                            <a:rPr lang="en-IE" sz="1150" i="1">
                              <a:latin typeface="Cambria Math"/>
                            </a:rPr>
                            <m:t>𝑞</m:t>
                          </m:r>
                        </m:e>
                      </m:d>
                    </m:oMath>
                  </m:oMathPara>
                </a14:m>
                <a:endParaRPr lang="en-IE" sz="1150" dirty="0" smtClean="0"/>
              </a:p>
              <a:p>
                <a:pPr algn="just"/>
                <a:r>
                  <a:rPr lang="en-IE" sz="1150" dirty="0" smtClean="0"/>
                  <a:t>The known relationship between flux and voltage:</a:t>
                </a:r>
              </a:p>
              <a:p>
                <a:pPr algn="just"/>
                <a14:m>
                  <m:oMathPara xmlns:m="http://schemas.openxmlformats.org/officeDocument/2006/math">
                    <m:oMathParaPr>
                      <m:jc m:val="centerGroup"/>
                    </m:oMathParaPr>
                    <m:oMath xmlns:m="http://schemas.openxmlformats.org/officeDocument/2006/math">
                      <m:r>
                        <a:rPr lang="en-IE" sz="1150" b="0" i="1" smtClean="0">
                          <a:latin typeface="Cambria Math"/>
                        </a:rPr>
                        <m:t>𝑣</m:t>
                      </m:r>
                      <m:r>
                        <a:rPr lang="en-IE" sz="1150" i="1">
                          <a:latin typeface="Cambria Math"/>
                        </a:rPr>
                        <m:t>=</m:t>
                      </m:r>
                      <m:f>
                        <m:fPr>
                          <m:ctrlPr>
                            <a:rPr lang="en-IE" sz="1150" i="1">
                              <a:latin typeface="Cambria Math"/>
                            </a:rPr>
                          </m:ctrlPr>
                        </m:fPr>
                        <m:num>
                          <m:r>
                            <a:rPr lang="en-IE" sz="1150" i="1">
                              <a:latin typeface="Cambria Math"/>
                            </a:rPr>
                            <m:t>𝑑</m:t>
                          </m:r>
                          <m:r>
                            <a:rPr lang="en-IE" sz="1150" i="1">
                              <a:latin typeface="Cambria Math"/>
                            </a:rPr>
                            <m:t>𝜑</m:t>
                          </m:r>
                        </m:num>
                        <m:den>
                          <m:r>
                            <a:rPr lang="en-IE" sz="1150" i="1">
                              <a:latin typeface="Cambria Math"/>
                            </a:rPr>
                            <m:t>𝑑𝑡</m:t>
                          </m:r>
                        </m:den>
                      </m:f>
                    </m:oMath>
                  </m:oMathPara>
                </a14:m>
                <a:endParaRPr lang="en-IE" sz="1150" dirty="0" smtClean="0"/>
              </a:p>
              <a:p>
                <a:pPr algn="just"/>
                <a:r>
                  <a:rPr lang="en-IE" sz="1150" dirty="0"/>
                  <a:t>	</a:t>
                </a:r>
                <a:r>
                  <a:rPr lang="en-IE" sz="1150" dirty="0" smtClean="0"/>
                  <a:t>is simplified down by:</a:t>
                </a:r>
              </a:p>
              <a:p>
                <a:pPr/>
                <a14:m>
                  <m:oMathPara xmlns:m="http://schemas.openxmlformats.org/officeDocument/2006/math">
                    <m:oMathParaPr>
                      <m:jc m:val="centerGroup"/>
                    </m:oMathParaPr>
                    <m:oMath xmlns:m="http://schemas.openxmlformats.org/officeDocument/2006/math">
                      <m:f>
                        <m:fPr>
                          <m:ctrlPr>
                            <a:rPr lang="en-IE" sz="1150" i="1">
                              <a:latin typeface="Cambria Math"/>
                            </a:rPr>
                          </m:ctrlPr>
                        </m:fPr>
                        <m:num>
                          <m:r>
                            <a:rPr lang="en-IE" sz="1150" i="1">
                              <a:latin typeface="Cambria Math"/>
                            </a:rPr>
                            <m:t>𝑑</m:t>
                          </m:r>
                          <m:r>
                            <a:rPr lang="en-IE" sz="1150" i="1">
                              <a:latin typeface="Cambria Math"/>
                            </a:rPr>
                            <m:t>𝜑</m:t>
                          </m:r>
                        </m:num>
                        <m:den>
                          <m:r>
                            <a:rPr lang="en-IE" sz="1150" i="1">
                              <a:latin typeface="Cambria Math"/>
                            </a:rPr>
                            <m:t>𝑑𝑡</m:t>
                          </m:r>
                        </m:den>
                      </m:f>
                      <m:r>
                        <a:rPr lang="en-IE" sz="1150" i="1">
                          <a:latin typeface="Cambria Math"/>
                        </a:rPr>
                        <m:t>=</m:t>
                      </m:r>
                      <m:f>
                        <m:fPr>
                          <m:ctrlPr>
                            <a:rPr lang="en-IE" sz="1150" i="1">
                              <a:latin typeface="Cambria Math"/>
                            </a:rPr>
                          </m:ctrlPr>
                        </m:fPr>
                        <m:num>
                          <m:r>
                            <a:rPr lang="en-IE" sz="1150" i="1">
                              <a:latin typeface="Cambria Math"/>
                            </a:rPr>
                            <m:t>𝑑</m:t>
                          </m:r>
                          <m:acc>
                            <m:accPr>
                              <m:chr m:val="̂"/>
                              <m:ctrlPr>
                                <a:rPr lang="en-IE" sz="1150" i="1">
                                  <a:latin typeface="Cambria Math"/>
                                </a:rPr>
                              </m:ctrlPr>
                            </m:accPr>
                            <m:e>
                              <m:r>
                                <a:rPr lang="en-IE" sz="1150" i="1">
                                  <a:latin typeface="Cambria Math"/>
                                </a:rPr>
                                <m:t>𝜑</m:t>
                              </m:r>
                            </m:e>
                          </m:acc>
                          <m:d>
                            <m:dPr>
                              <m:ctrlPr>
                                <a:rPr lang="en-IE" sz="1150" i="1">
                                  <a:latin typeface="Cambria Math"/>
                                </a:rPr>
                              </m:ctrlPr>
                            </m:dPr>
                            <m:e>
                              <m:r>
                                <a:rPr lang="en-IE" sz="1150" i="1">
                                  <a:latin typeface="Cambria Math"/>
                                </a:rPr>
                                <m:t>𝑞</m:t>
                              </m:r>
                            </m:e>
                          </m:d>
                        </m:num>
                        <m:den>
                          <m:r>
                            <a:rPr lang="en-IE" sz="1150" i="1">
                              <a:latin typeface="Cambria Math"/>
                            </a:rPr>
                            <m:t>𝑑</m:t>
                          </m:r>
                          <m:r>
                            <a:rPr lang="en-IE" sz="1150" b="0" i="1" smtClean="0">
                              <a:latin typeface="Cambria Math"/>
                            </a:rPr>
                            <m:t>𝑡</m:t>
                          </m:r>
                        </m:den>
                      </m:f>
                      <m:r>
                        <a:rPr lang="en-IE" sz="1150" i="1">
                          <a:latin typeface="Cambria Math"/>
                        </a:rPr>
                        <m:t>=</m:t>
                      </m:r>
                      <m:f>
                        <m:fPr>
                          <m:ctrlPr>
                            <a:rPr lang="en-IE" sz="1150" i="1">
                              <a:latin typeface="Cambria Math"/>
                            </a:rPr>
                          </m:ctrlPr>
                        </m:fPr>
                        <m:num>
                          <m:r>
                            <a:rPr lang="en-IE" sz="1150" i="1">
                              <a:latin typeface="Cambria Math"/>
                            </a:rPr>
                            <m:t>𝑑</m:t>
                          </m:r>
                          <m:acc>
                            <m:accPr>
                              <m:chr m:val="̂"/>
                              <m:ctrlPr>
                                <a:rPr lang="en-IE" sz="1150" i="1">
                                  <a:latin typeface="Cambria Math"/>
                                </a:rPr>
                              </m:ctrlPr>
                            </m:accPr>
                            <m:e>
                              <m:r>
                                <a:rPr lang="en-IE" sz="1150" i="1">
                                  <a:latin typeface="Cambria Math"/>
                                </a:rPr>
                                <m:t>𝜑</m:t>
                              </m:r>
                            </m:e>
                          </m:acc>
                          <m:d>
                            <m:dPr>
                              <m:ctrlPr>
                                <a:rPr lang="en-IE" sz="1150" i="1">
                                  <a:latin typeface="Cambria Math"/>
                                </a:rPr>
                              </m:ctrlPr>
                            </m:dPr>
                            <m:e>
                              <m:r>
                                <a:rPr lang="en-IE" sz="1150" i="1">
                                  <a:latin typeface="Cambria Math"/>
                                </a:rPr>
                                <m:t>𝑞</m:t>
                              </m:r>
                            </m:e>
                          </m:d>
                        </m:num>
                        <m:den>
                          <m:r>
                            <a:rPr lang="en-IE" sz="1150" i="1">
                              <a:latin typeface="Cambria Math"/>
                            </a:rPr>
                            <m:t>𝑑𝑞</m:t>
                          </m:r>
                        </m:den>
                      </m:f>
                      <m:f>
                        <m:fPr>
                          <m:ctrlPr>
                            <a:rPr lang="en-IE" sz="1150" i="1">
                              <a:latin typeface="Cambria Math"/>
                            </a:rPr>
                          </m:ctrlPr>
                        </m:fPr>
                        <m:num>
                          <m:r>
                            <a:rPr lang="en-IE" sz="1150" i="1">
                              <a:latin typeface="Cambria Math"/>
                            </a:rPr>
                            <m:t>𝑑𝑞</m:t>
                          </m:r>
                        </m:num>
                        <m:den>
                          <m:r>
                            <a:rPr lang="en-IE" sz="1150" i="1">
                              <a:latin typeface="Cambria Math"/>
                            </a:rPr>
                            <m:t>𝑑𝑡</m:t>
                          </m:r>
                        </m:den>
                      </m:f>
                    </m:oMath>
                  </m:oMathPara>
                </a14:m>
                <a:endParaRPr lang="en-IE" sz="1150" i="1" dirty="0" smtClean="0">
                  <a:latin typeface="Cambria Math"/>
                </a:endParaRPr>
              </a:p>
              <a:p>
                <a:r>
                  <a:rPr lang="en-IE" sz="1150" dirty="0" smtClean="0"/>
                  <a:t>	so</a:t>
                </a:r>
                <a:r>
                  <a:rPr lang="en-IE" sz="1150" dirty="0"/>
                  <a:t>:</a:t>
                </a:r>
              </a:p>
              <a:p>
                <a:pPr/>
                <a14:m>
                  <m:oMathPara xmlns:m="http://schemas.openxmlformats.org/officeDocument/2006/math">
                    <m:oMathParaPr>
                      <m:jc m:val="centerGroup"/>
                    </m:oMathParaPr>
                    <m:oMath xmlns:m="http://schemas.openxmlformats.org/officeDocument/2006/math">
                      <m:r>
                        <a:rPr lang="en-IE" sz="1150" b="1" i="1" smtClean="0">
                          <a:solidFill>
                            <a:srgbClr val="FF0000"/>
                          </a:solidFill>
                          <a:latin typeface="Cambria Math"/>
                        </a:rPr>
                        <m:t>𝒗</m:t>
                      </m:r>
                      <m:r>
                        <a:rPr lang="en-IE" sz="1150" b="1" i="1" smtClean="0">
                          <a:solidFill>
                            <a:srgbClr val="FF0000"/>
                          </a:solidFill>
                          <a:latin typeface="Cambria Math"/>
                        </a:rPr>
                        <m:t>=</m:t>
                      </m:r>
                      <m:r>
                        <a:rPr lang="en-IE" sz="1150" b="1" i="1" smtClean="0">
                          <a:solidFill>
                            <a:srgbClr val="FF0000"/>
                          </a:solidFill>
                          <a:latin typeface="Cambria Math"/>
                        </a:rPr>
                        <m:t>𝑹</m:t>
                      </m:r>
                      <m:d>
                        <m:dPr>
                          <m:ctrlPr>
                            <a:rPr lang="en-IE" sz="1150" b="1" i="1" smtClean="0">
                              <a:solidFill>
                                <a:srgbClr val="FF0000"/>
                              </a:solidFill>
                              <a:latin typeface="Cambria Math"/>
                            </a:rPr>
                          </m:ctrlPr>
                        </m:dPr>
                        <m:e>
                          <m:r>
                            <a:rPr lang="en-IE" sz="1150" b="1" i="1" smtClean="0">
                              <a:solidFill>
                                <a:srgbClr val="FF0000"/>
                              </a:solidFill>
                              <a:latin typeface="Cambria Math"/>
                            </a:rPr>
                            <m:t>𝒒</m:t>
                          </m:r>
                        </m:e>
                      </m:d>
                      <m:r>
                        <a:rPr lang="en-IE" sz="1150" b="1" i="1" smtClean="0">
                          <a:solidFill>
                            <a:srgbClr val="FF0000"/>
                          </a:solidFill>
                          <a:latin typeface="Cambria Math"/>
                        </a:rPr>
                        <m:t>𝒊</m:t>
                      </m:r>
                      <m:r>
                        <a:rPr lang="en-IE" sz="1150" b="1" i="1" smtClean="0">
                          <a:latin typeface="Cambria Math"/>
                        </a:rPr>
                        <m:t> </m:t>
                      </m:r>
                    </m:oMath>
                  </m:oMathPara>
                </a14:m>
                <a:endParaRPr lang="en-IE" sz="1150" b="1" dirty="0" smtClean="0"/>
              </a:p>
              <a:p>
                <a:r>
                  <a:rPr lang="en-IE" sz="1150" dirty="0" smtClean="0"/>
                  <a:t>where the </a:t>
                </a:r>
                <a:r>
                  <a:rPr lang="en-IE" sz="1150" b="1" dirty="0" smtClean="0">
                    <a:solidFill>
                      <a:srgbClr val="FF0000"/>
                    </a:solidFill>
                  </a:rPr>
                  <a:t>memristance (in Ohms </a:t>
                </a:r>
                <a:r>
                  <a:rPr lang="el-GR" sz="1150" b="1" dirty="0" smtClean="0">
                    <a:solidFill>
                      <a:srgbClr val="FF0000"/>
                    </a:solidFill>
                  </a:rPr>
                  <a:t>Ω</a:t>
                </a:r>
                <a:r>
                  <a:rPr lang="en-IE" sz="1150" b="1" dirty="0" smtClean="0">
                    <a:solidFill>
                      <a:srgbClr val="FF0000"/>
                    </a:solidFill>
                  </a:rPr>
                  <a:t>)</a:t>
                </a:r>
                <a:r>
                  <a:rPr lang="en-IE" sz="1150" dirty="0" smtClean="0">
                    <a:solidFill>
                      <a:srgbClr val="FF0000"/>
                    </a:solidFill>
                  </a:rPr>
                  <a:t> </a:t>
                </a:r>
                <a:r>
                  <a:rPr lang="en-IE" sz="1150" dirty="0" smtClean="0"/>
                  <a:t>is defined as:</a:t>
                </a:r>
              </a:p>
              <a:p>
                <a:pPr/>
                <a14:m>
                  <m:oMathPara xmlns:m="http://schemas.openxmlformats.org/officeDocument/2006/math">
                    <m:oMathParaPr>
                      <m:jc m:val="centerGroup"/>
                    </m:oMathParaPr>
                    <m:oMath xmlns:m="http://schemas.openxmlformats.org/officeDocument/2006/math">
                      <m:r>
                        <a:rPr lang="en-IE" sz="1150" b="0" i="1" smtClean="0">
                          <a:latin typeface="Cambria Math"/>
                        </a:rPr>
                        <m:t>𝑅</m:t>
                      </m:r>
                      <m:d>
                        <m:dPr>
                          <m:ctrlPr>
                            <a:rPr lang="en-IE" sz="1150" b="0" i="1" smtClean="0">
                              <a:latin typeface="Cambria Math"/>
                            </a:rPr>
                          </m:ctrlPr>
                        </m:dPr>
                        <m:e>
                          <m:r>
                            <a:rPr lang="en-IE" sz="1150" b="0" i="1" smtClean="0">
                              <a:latin typeface="Cambria Math"/>
                            </a:rPr>
                            <m:t>𝑞</m:t>
                          </m:r>
                        </m:e>
                      </m:d>
                      <m:r>
                        <a:rPr lang="en-IE" sz="1150" i="1">
                          <a:latin typeface="Cambria Math"/>
                        </a:rPr>
                        <m:t>≜</m:t>
                      </m:r>
                      <m:f>
                        <m:fPr>
                          <m:ctrlPr>
                            <a:rPr lang="en-IE" sz="1150" i="1">
                              <a:latin typeface="Cambria Math"/>
                            </a:rPr>
                          </m:ctrlPr>
                        </m:fPr>
                        <m:num>
                          <m:r>
                            <a:rPr lang="en-IE" sz="1150" i="1">
                              <a:latin typeface="Cambria Math"/>
                            </a:rPr>
                            <m:t>𝑑</m:t>
                          </m:r>
                          <m:acc>
                            <m:accPr>
                              <m:chr m:val="̂"/>
                              <m:ctrlPr>
                                <a:rPr lang="en-IE" sz="1150" i="1">
                                  <a:latin typeface="Cambria Math"/>
                                </a:rPr>
                              </m:ctrlPr>
                            </m:accPr>
                            <m:e>
                              <m:r>
                                <a:rPr lang="en-IE" sz="1150" i="1">
                                  <a:latin typeface="Cambria Math"/>
                                </a:rPr>
                                <m:t>𝜑</m:t>
                              </m:r>
                            </m:e>
                          </m:acc>
                          <m:d>
                            <m:dPr>
                              <m:ctrlPr>
                                <a:rPr lang="en-IE" sz="1150" i="1">
                                  <a:latin typeface="Cambria Math"/>
                                </a:rPr>
                              </m:ctrlPr>
                            </m:dPr>
                            <m:e>
                              <m:r>
                                <a:rPr lang="en-IE" sz="1150" i="1">
                                  <a:latin typeface="Cambria Math"/>
                                </a:rPr>
                                <m:t>𝑞</m:t>
                              </m:r>
                            </m:e>
                          </m:d>
                        </m:num>
                        <m:den>
                          <m:r>
                            <a:rPr lang="en-IE" sz="1150" i="1">
                              <a:latin typeface="Cambria Math"/>
                            </a:rPr>
                            <m:t>𝑑𝑞</m:t>
                          </m:r>
                        </m:den>
                      </m:f>
                    </m:oMath>
                  </m:oMathPara>
                </a14:m>
                <a:endParaRPr lang="en-IE" sz="1150" dirty="0" smtClean="0"/>
              </a:p>
              <a:p>
                <a:endParaRPr lang="en-IE" sz="1150" dirty="0" smtClean="0"/>
              </a:p>
              <a:p>
                <a:r>
                  <a:rPr lang="en-IE" sz="1150" dirty="0" smtClean="0"/>
                  <a:t>This definition is similar to Ohm’s law. In Ohm’s law the resistance is a constant, but for a memristor the memristance depends on the entire past history of the charge through the memristor from </a:t>
                </a:r>
                <a14:m>
                  <m:oMath xmlns:m="http://schemas.openxmlformats.org/officeDocument/2006/math">
                    <m:r>
                      <a:rPr lang="en-IE" sz="1200" i="1">
                        <a:latin typeface="Cambria Math"/>
                      </a:rPr>
                      <m:t>𝑡</m:t>
                    </m:r>
                    <m:r>
                      <a:rPr lang="en-IE" sz="1200" i="1">
                        <a:latin typeface="Cambria Math"/>
                      </a:rPr>
                      <m:t>=−∞→</m:t>
                    </m:r>
                    <m:sSub>
                      <m:sSubPr>
                        <m:ctrlPr>
                          <a:rPr lang="en-IE" sz="1200" i="1">
                            <a:latin typeface="Cambria Math"/>
                          </a:rPr>
                        </m:ctrlPr>
                      </m:sSubPr>
                      <m:e>
                        <m:r>
                          <a:rPr lang="en-IE" sz="1200" i="1">
                            <a:latin typeface="Cambria Math"/>
                          </a:rPr>
                          <m:t>𝑡</m:t>
                        </m:r>
                      </m:e>
                      <m:sub>
                        <m:r>
                          <a:rPr lang="en-IE" sz="1200" i="1">
                            <a:latin typeface="Cambria Math"/>
                          </a:rPr>
                          <m:t>0</m:t>
                        </m:r>
                      </m:sub>
                    </m:sSub>
                  </m:oMath>
                </a14:m>
                <a:r>
                  <a:rPr lang="en-IE" sz="1150" dirty="0" smtClean="0"/>
                  <a:t>, i.e. the state depends on the history.</a:t>
                </a:r>
                <a:endParaRPr lang="en-IE" sz="1150" dirty="0"/>
              </a:p>
            </p:txBody>
          </p:sp>
        </mc:Choice>
        <mc:Fallback xmlns="">
          <p:sp>
            <p:nvSpPr>
              <p:cNvPr id="7" name="Rectangle 6"/>
              <p:cNvSpPr>
                <a:spLocks noRot="1" noChangeAspect="1" noMove="1" noResize="1" noEditPoints="1" noAdjustHandles="1" noChangeArrowheads="1" noChangeShapeType="1" noTextEdit="1"/>
              </p:cNvSpPr>
              <p:nvPr/>
            </p:nvSpPr>
            <p:spPr>
              <a:xfrm>
                <a:off x="65336" y="33093"/>
                <a:ext cx="8352928" cy="4772661"/>
              </a:xfrm>
              <a:prstGeom prst="rect">
                <a:avLst/>
              </a:prstGeom>
              <a:blipFill rotWithShape="1">
                <a:blip r:embed="rId3"/>
                <a:stretch>
                  <a:fillRect l="-292" t="-7407" r="-292" b="-383"/>
                </a:stretch>
              </a:blipFill>
            </p:spPr>
            <p:txBody>
              <a:bodyPr/>
              <a:lstStyle/>
              <a:p>
                <a:r>
                  <a:rPr lang="en-IE">
                    <a:noFill/>
                  </a:rPr>
                  <a:t> </a:t>
                </a:r>
              </a:p>
            </p:txBody>
          </p:sp>
        </mc:Fallback>
      </mc:AlternateContent>
    </p:spTree>
    <p:extLst>
      <p:ext uri="{BB962C8B-B14F-4D97-AF65-F5344CB8AC3E}">
        <p14:creationId xmlns:p14="http://schemas.microsoft.com/office/powerpoint/2010/main" val="28225535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65336" y="33093"/>
                <a:ext cx="8352928" cy="1821084"/>
              </a:xfrm>
              <a:prstGeom prst="rect">
                <a:avLst/>
              </a:prstGeom>
            </p:spPr>
            <p:txBody>
              <a:bodyPr wrap="square" lIns="68590" tIns="34294" rIns="68590" bIns="34294">
                <a:spAutoFit/>
              </a:bodyPr>
              <a:lstStyle/>
              <a:p>
                <a:pPr algn="just"/>
                <a:r>
                  <a:rPr lang="en-IE" sz="1150" dirty="0" smtClean="0"/>
                  <a:t>The previous page has shown how the flux and charge values of the </a:t>
                </a:r>
                <a:r>
                  <a:rPr lang="en-IE" sz="1150" dirty="0" smtClean="0">
                    <a:solidFill>
                      <a:srgbClr val="FF0000"/>
                    </a:solidFill>
                  </a:rPr>
                  <a:t>memristor</a:t>
                </a:r>
                <a:r>
                  <a:rPr lang="en-IE" sz="1150" dirty="0" smtClean="0"/>
                  <a:t> can be controlled with voltage and current. The charge controlled memristor is defined by a charge dependent Ohm’s Law:</a:t>
                </a:r>
              </a:p>
              <a:p>
                <a:pPr algn="just"/>
                <a14:m>
                  <m:oMathPara xmlns:m="http://schemas.openxmlformats.org/officeDocument/2006/math">
                    <m:oMathParaPr>
                      <m:jc m:val="centerGroup"/>
                    </m:oMathParaPr>
                    <m:oMath xmlns:m="http://schemas.openxmlformats.org/officeDocument/2006/math">
                      <m:r>
                        <a:rPr lang="en-IE" sz="1150" b="0" i="1" smtClean="0">
                          <a:solidFill>
                            <a:schemeClr val="tx1"/>
                          </a:solidFill>
                          <a:latin typeface="Cambria Math"/>
                        </a:rPr>
                        <m:t>𝑣</m:t>
                      </m:r>
                      <m:r>
                        <a:rPr lang="en-IE" sz="1150" b="0" i="1" smtClean="0">
                          <a:solidFill>
                            <a:schemeClr val="tx1"/>
                          </a:solidFill>
                          <a:latin typeface="Cambria Math"/>
                        </a:rPr>
                        <m:t>=</m:t>
                      </m:r>
                      <m:r>
                        <a:rPr lang="en-IE" sz="1150" b="0" i="1" smtClean="0">
                          <a:solidFill>
                            <a:schemeClr val="tx1"/>
                          </a:solidFill>
                          <a:latin typeface="Cambria Math"/>
                        </a:rPr>
                        <m:t>𝑅</m:t>
                      </m:r>
                      <m:d>
                        <m:dPr>
                          <m:ctrlPr>
                            <a:rPr lang="en-IE" sz="1150" i="1">
                              <a:solidFill>
                                <a:schemeClr val="tx1"/>
                              </a:solidFill>
                              <a:latin typeface="Cambria Math"/>
                            </a:rPr>
                          </m:ctrlPr>
                        </m:dPr>
                        <m:e>
                          <m:r>
                            <a:rPr lang="en-IE" sz="1150" b="0" i="1">
                              <a:solidFill>
                                <a:schemeClr val="tx1"/>
                              </a:solidFill>
                              <a:latin typeface="Cambria Math"/>
                            </a:rPr>
                            <m:t>𝑞</m:t>
                          </m:r>
                        </m:e>
                      </m:d>
                      <m:r>
                        <a:rPr lang="en-IE" sz="1150" b="0" i="1">
                          <a:solidFill>
                            <a:schemeClr val="tx1"/>
                          </a:solidFill>
                          <a:latin typeface="Cambria Math"/>
                        </a:rPr>
                        <m:t>𝑖</m:t>
                      </m:r>
                      <m:r>
                        <a:rPr lang="en-IE" sz="1150" b="0" i="1">
                          <a:solidFill>
                            <a:schemeClr val="tx1"/>
                          </a:solidFill>
                          <a:latin typeface="Cambria Math"/>
                        </a:rPr>
                        <m:t> </m:t>
                      </m:r>
                    </m:oMath>
                  </m:oMathPara>
                </a14:m>
                <a:endParaRPr lang="en-IE" sz="1150" dirty="0">
                  <a:solidFill>
                    <a:schemeClr val="tx1"/>
                  </a:solidFill>
                </a:endParaRPr>
              </a:p>
              <a:p>
                <a:pPr algn="just"/>
                <a:r>
                  <a:rPr lang="en-IE" sz="1150" dirty="0" smtClean="0"/>
                  <a:t>The important point about this equation is knowing that the relationship between charge and current is:</a:t>
                </a:r>
              </a:p>
              <a:p>
                <a:pPr algn="just"/>
                <a14:m>
                  <m:oMathPara xmlns:m="http://schemas.openxmlformats.org/officeDocument/2006/math">
                    <m:oMathParaPr>
                      <m:jc m:val="centerGroup"/>
                    </m:oMathParaPr>
                    <m:oMath xmlns:m="http://schemas.openxmlformats.org/officeDocument/2006/math">
                      <m:f>
                        <m:fPr>
                          <m:ctrlPr>
                            <a:rPr lang="en-IE" sz="1150" b="0" i="1" smtClean="0">
                              <a:latin typeface="Cambria Math"/>
                            </a:rPr>
                          </m:ctrlPr>
                        </m:fPr>
                        <m:num>
                          <m:r>
                            <a:rPr lang="en-IE" sz="1150" b="0" i="1" smtClean="0">
                              <a:latin typeface="Cambria Math"/>
                            </a:rPr>
                            <m:t>𝑑𝑞</m:t>
                          </m:r>
                        </m:num>
                        <m:den>
                          <m:r>
                            <a:rPr lang="en-IE" sz="1150" b="0" i="1" smtClean="0">
                              <a:latin typeface="Cambria Math"/>
                            </a:rPr>
                            <m:t>𝑑𝑡</m:t>
                          </m:r>
                        </m:den>
                      </m:f>
                      <m:r>
                        <a:rPr lang="en-IE" sz="1150" b="0" i="1" smtClean="0">
                          <a:latin typeface="Cambria Math"/>
                        </a:rPr>
                        <m:t>=</m:t>
                      </m:r>
                      <m:r>
                        <a:rPr lang="en-IE" sz="1150" b="0" i="1" smtClean="0">
                          <a:latin typeface="Cambria Math"/>
                        </a:rPr>
                        <m:t>𝑖</m:t>
                      </m:r>
                    </m:oMath>
                  </m:oMathPara>
                </a14:m>
                <a:endParaRPr lang="en-IE" sz="1150" b="0" dirty="0" smtClean="0"/>
              </a:p>
              <a:p>
                <a:pPr algn="just"/>
                <a:r>
                  <a:rPr lang="en-IE" sz="1150" dirty="0" smtClean="0"/>
                  <a:t>This important as it allows us to generalise the </a:t>
                </a:r>
                <a:r>
                  <a:rPr lang="en-IE" sz="1150" dirty="0" smtClean="0">
                    <a:solidFill>
                      <a:srgbClr val="FF0000"/>
                    </a:solidFill>
                  </a:rPr>
                  <a:t>memristor</a:t>
                </a:r>
                <a:r>
                  <a:rPr lang="en-IE" sz="1150" dirty="0" smtClean="0"/>
                  <a:t> definition. The definition of the </a:t>
                </a:r>
                <a:r>
                  <a:rPr lang="en-IE" sz="1150" dirty="0" smtClean="0">
                    <a:solidFill>
                      <a:srgbClr val="FF0000"/>
                    </a:solidFill>
                  </a:rPr>
                  <a:t>memristor</a:t>
                </a:r>
                <a:r>
                  <a:rPr lang="en-IE" sz="1150" dirty="0" smtClean="0"/>
                  <a:t> requires both an equation defining the output and an equation defining the state. The state of the </a:t>
                </a:r>
                <a:r>
                  <a:rPr lang="en-IE" sz="1150" dirty="0" smtClean="0">
                    <a:solidFill>
                      <a:srgbClr val="FF0000"/>
                    </a:solidFill>
                  </a:rPr>
                  <a:t>memristor</a:t>
                </a:r>
                <a:r>
                  <a:rPr lang="en-IE" sz="1150" dirty="0" smtClean="0"/>
                  <a:t> is in this case is q, but will henceforth be generalised as x. Therefore the defining functions are:</a:t>
                </a:r>
              </a:p>
              <a:p>
                <a:endParaRPr lang="en-IE" sz="1150" b="0" dirty="0" smtClean="0"/>
              </a:p>
            </p:txBody>
          </p:sp>
        </mc:Choice>
        <mc:Fallback xmlns="">
          <p:sp>
            <p:nvSpPr>
              <p:cNvPr id="2" name="Rectangle 1"/>
              <p:cNvSpPr>
                <a:spLocks noRot="1" noChangeAspect="1" noMove="1" noResize="1" noEditPoints="1" noAdjustHandles="1" noChangeArrowheads="1" noChangeShapeType="1" noTextEdit="1"/>
              </p:cNvSpPr>
              <p:nvPr/>
            </p:nvSpPr>
            <p:spPr>
              <a:xfrm>
                <a:off x="65336" y="33093"/>
                <a:ext cx="8352928" cy="1821084"/>
              </a:xfrm>
              <a:prstGeom prst="rect">
                <a:avLst/>
              </a:prstGeom>
              <a:blipFill rotWithShape="1">
                <a:blip r:embed="rId3"/>
                <a:stretch>
                  <a:fillRect l="-292" t="-669" r="-292"/>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65336" y="2766690"/>
                <a:ext cx="8352928" cy="777144"/>
              </a:xfrm>
              <a:prstGeom prst="rect">
                <a:avLst/>
              </a:prstGeom>
            </p:spPr>
            <p:txBody>
              <a:bodyPr wrap="square" lIns="68590" tIns="34294" rIns="68590" bIns="34294">
                <a:spAutoFit/>
              </a:bodyPr>
              <a:lstStyle/>
              <a:p>
                <a:pPr algn="just"/>
                <a:r>
                  <a:rPr lang="en-IE" sz="1150" dirty="0" smtClean="0"/>
                  <a:t>In many cases, this ideal definition is not enough to encapsulate the entire behaviour of the memristor. A more precise definition is necessary for the general memristor. One important characteristic property of a memristor is that </a:t>
                </a:r>
                <a14:m>
                  <m:oMath xmlns:m="http://schemas.openxmlformats.org/officeDocument/2006/math">
                    <m:r>
                      <a:rPr lang="en-IE" sz="1150" i="1" dirty="0" smtClean="0">
                        <a:latin typeface="Cambria Math"/>
                      </a:rPr>
                      <m:t>𝑣</m:t>
                    </m:r>
                    <m:r>
                      <a:rPr lang="en-IE" sz="1150" i="1" dirty="0" smtClean="0">
                        <a:latin typeface="Cambria Math"/>
                      </a:rPr>
                      <m:t>=0</m:t>
                    </m:r>
                  </m:oMath>
                </a14:m>
                <a:r>
                  <a:rPr lang="en-IE" sz="1150" dirty="0" smtClean="0"/>
                  <a:t> when </a:t>
                </a:r>
                <a14:m>
                  <m:oMath xmlns:m="http://schemas.openxmlformats.org/officeDocument/2006/math">
                    <m:r>
                      <a:rPr lang="en-IE" sz="1150" i="1" dirty="0" smtClean="0">
                        <a:latin typeface="Cambria Math"/>
                      </a:rPr>
                      <m:t>𝑖</m:t>
                    </m:r>
                    <m:r>
                      <a:rPr lang="en-IE" sz="1150" i="1" dirty="0" smtClean="0">
                        <a:latin typeface="Cambria Math"/>
                      </a:rPr>
                      <m:t>=0</m:t>
                    </m:r>
                  </m:oMath>
                </a14:m>
                <a:r>
                  <a:rPr lang="en-IE" sz="1150" dirty="0" smtClean="0"/>
                  <a:t> (which will be explained further on the next page), so any waveform source must follow these constraints. This can be generalised by including the current (or input) in the memristor definition:</a:t>
                </a:r>
              </a:p>
            </p:txBody>
          </p:sp>
        </mc:Choice>
        <mc:Fallback xmlns="">
          <p:sp>
            <p:nvSpPr>
              <p:cNvPr id="4" name="Rectangle 3"/>
              <p:cNvSpPr>
                <a:spLocks noRot="1" noChangeAspect="1" noMove="1" noResize="1" noEditPoints="1" noAdjustHandles="1" noChangeArrowheads="1" noChangeShapeType="1" noTextEdit="1"/>
              </p:cNvSpPr>
              <p:nvPr/>
            </p:nvSpPr>
            <p:spPr>
              <a:xfrm>
                <a:off x="65336" y="2766690"/>
                <a:ext cx="8352928" cy="777144"/>
              </a:xfrm>
              <a:prstGeom prst="rect">
                <a:avLst/>
              </a:prstGeom>
              <a:blipFill rotWithShape="1">
                <a:blip r:embed="rId4"/>
                <a:stretch>
                  <a:fillRect l="-292" t="-2362" r="-292" b="-6299"/>
                </a:stretch>
              </a:blipFill>
            </p:spPr>
            <p:txBody>
              <a:bodyPr/>
              <a:lstStyle/>
              <a:p>
                <a:r>
                  <a:rPr lang="en-IE">
                    <a:noFill/>
                  </a:rPr>
                  <a:t> </a:t>
                </a:r>
              </a:p>
            </p:txBody>
          </p:sp>
        </mc:Fallback>
      </mc:AlternateContent>
      <p:grpSp>
        <p:nvGrpSpPr>
          <p:cNvPr id="6" name="Group 5"/>
          <p:cNvGrpSpPr/>
          <p:nvPr/>
        </p:nvGrpSpPr>
        <p:grpSpPr>
          <a:xfrm>
            <a:off x="2486879" y="1864405"/>
            <a:ext cx="3473826" cy="738664"/>
            <a:chOff x="2849960" y="1853568"/>
            <a:chExt cx="3473826" cy="738664"/>
          </a:xfrm>
        </p:grpSpPr>
        <mc:AlternateContent xmlns:mc="http://schemas.openxmlformats.org/markup-compatibility/2006" xmlns:a14="http://schemas.microsoft.com/office/drawing/2010/main">
          <mc:Choice Requires="a14">
            <p:sp>
              <p:nvSpPr>
                <p:cNvPr id="3" name="Rectangle 2"/>
                <p:cNvSpPr/>
                <p:nvPr/>
              </p:nvSpPr>
              <p:spPr>
                <a:xfrm>
                  <a:off x="2849960" y="1864405"/>
                  <a:ext cx="1230808" cy="716991"/>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IE" sz="1400" b="1" i="1">
                            <a:latin typeface="Cambria Math"/>
                          </a:rPr>
                          <m:t>𝒗</m:t>
                        </m:r>
                        <m:r>
                          <a:rPr lang="en-IE" sz="1400" b="1" i="1">
                            <a:latin typeface="Cambria Math"/>
                          </a:rPr>
                          <m:t>=</m:t>
                        </m:r>
                        <m:r>
                          <a:rPr lang="en-IE" sz="1400" b="1" i="1">
                            <a:latin typeface="Cambria Math"/>
                          </a:rPr>
                          <m:t>𝑹</m:t>
                        </m:r>
                        <m:d>
                          <m:dPr>
                            <m:ctrlPr>
                              <a:rPr lang="en-IE" sz="1400" b="1" i="1">
                                <a:latin typeface="Cambria Math"/>
                              </a:rPr>
                            </m:ctrlPr>
                          </m:dPr>
                          <m:e>
                            <m:r>
                              <a:rPr lang="en-IE" sz="1400" b="1" i="1">
                                <a:latin typeface="Cambria Math"/>
                              </a:rPr>
                              <m:t>𝒙</m:t>
                            </m:r>
                          </m:e>
                        </m:d>
                        <m:r>
                          <a:rPr lang="en-IE" sz="1400" b="1" i="1">
                            <a:latin typeface="Cambria Math"/>
                          </a:rPr>
                          <m:t>𝒊</m:t>
                        </m:r>
                      </m:oMath>
                      <m:oMath xmlns:m="http://schemas.openxmlformats.org/officeDocument/2006/math">
                        <m:f>
                          <m:fPr>
                            <m:ctrlPr>
                              <a:rPr lang="en-IE" sz="1400" b="1" i="1">
                                <a:latin typeface="Cambria Math"/>
                              </a:rPr>
                            </m:ctrlPr>
                          </m:fPr>
                          <m:num>
                            <m:r>
                              <a:rPr lang="en-IE" sz="1400" b="1" i="1">
                                <a:latin typeface="Cambria Math"/>
                              </a:rPr>
                              <m:t>𝒅𝒙</m:t>
                            </m:r>
                          </m:num>
                          <m:den>
                            <m:r>
                              <a:rPr lang="en-IE" sz="1400" b="1" i="1">
                                <a:latin typeface="Cambria Math"/>
                              </a:rPr>
                              <m:t>𝒅𝒕</m:t>
                            </m:r>
                          </m:den>
                        </m:f>
                        <m:r>
                          <a:rPr lang="en-IE" sz="1400" b="1" i="1">
                            <a:latin typeface="Cambria Math"/>
                          </a:rPr>
                          <m:t>=</m:t>
                        </m:r>
                        <m:r>
                          <a:rPr lang="en-IE" sz="1400" b="1" i="1">
                            <a:latin typeface="Cambria Math"/>
                          </a:rPr>
                          <m:t>𝒊</m:t>
                        </m:r>
                      </m:oMath>
                    </m:oMathPara>
                  </a14:m>
                  <a:endParaRPr lang="en-IE" sz="1400" b="1" dirty="0"/>
                </a:p>
              </p:txBody>
            </p:sp>
          </mc:Choice>
          <mc:Fallback xmlns="">
            <p:sp>
              <p:nvSpPr>
                <p:cNvPr id="3" name="Rectangle 2"/>
                <p:cNvSpPr>
                  <a:spLocks noRot="1" noChangeAspect="1" noMove="1" noResize="1" noEditPoints="1" noAdjustHandles="1" noChangeArrowheads="1" noChangeShapeType="1" noTextEdit="1"/>
                </p:cNvSpPr>
                <p:nvPr/>
              </p:nvSpPr>
              <p:spPr>
                <a:xfrm>
                  <a:off x="2849960" y="1864405"/>
                  <a:ext cx="1230808" cy="716991"/>
                </a:xfrm>
                <a:prstGeom prst="rect">
                  <a:avLst/>
                </a:prstGeom>
                <a:blipFill rotWithShape="1">
                  <a:blip r:embed="rId5"/>
                  <a:stretch>
                    <a:fillRect b="-1709"/>
                  </a:stretch>
                </a:blipFill>
              </p:spPr>
              <p:txBody>
                <a:bodyPr/>
                <a:lstStyle/>
                <a:p>
                  <a:r>
                    <a:rPr lang="en-IE">
                      <a:noFill/>
                    </a:rPr>
                    <a:t> </a:t>
                  </a:r>
                </a:p>
              </p:txBody>
            </p:sp>
          </mc:Fallback>
        </mc:AlternateContent>
        <p:sp>
          <p:nvSpPr>
            <p:cNvPr id="5" name="Rectangle 4"/>
            <p:cNvSpPr/>
            <p:nvPr/>
          </p:nvSpPr>
          <p:spPr>
            <a:xfrm>
              <a:off x="4241800" y="1853568"/>
              <a:ext cx="2081986" cy="738664"/>
            </a:xfrm>
            <a:prstGeom prst="rect">
              <a:avLst/>
            </a:prstGeom>
          </p:spPr>
          <p:txBody>
            <a:bodyPr wrap="square">
              <a:spAutoFit/>
            </a:bodyPr>
            <a:lstStyle/>
            <a:p>
              <a:pPr algn="ctr"/>
              <a:r>
                <a:rPr lang="en-IE" sz="1400" dirty="0" smtClean="0"/>
                <a:t>this is true for an</a:t>
              </a:r>
            </a:p>
            <a:p>
              <a:pPr algn="ctr"/>
              <a:endParaRPr lang="en-IE" sz="900" dirty="0" smtClean="0"/>
            </a:p>
            <a:p>
              <a:pPr algn="ctr"/>
              <a:r>
                <a:rPr lang="en-IE" sz="1800" b="1" dirty="0" smtClean="0">
                  <a:solidFill>
                    <a:srgbClr val="FF0000"/>
                  </a:solidFill>
                </a:rPr>
                <a:t>Ideal Memristor</a:t>
              </a:r>
              <a:endParaRPr lang="en-IE" sz="1400" b="1" dirty="0">
                <a:solidFill>
                  <a:srgbClr val="FF0000"/>
                </a:solidFill>
              </a:endParaRPr>
            </a:p>
          </p:txBody>
        </p:sp>
      </p:grpSp>
      <p:grpSp>
        <p:nvGrpSpPr>
          <p:cNvPr id="8" name="Group 7"/>
          <p:cNvGrpSpPr/>
          <p:nvPr/>
        </p:nvGrpSpPr>
        <p:grpSpPr>
          <a:xfrm>
            <a:off x="2504887" y="3515842"/>
            <a:ext cx="3473826" cy="727636"/>
            <a:chOff x="2849960" y="1853568"/>
            <a:chExt cx="3473826" cy="727636"/>
          </a:xfrm>
        </p:grpSpPr>
        <mc:AlternateContent xmlns:mc="http://schemas.openxmlformats.org/markup-compatibility/2006" xmlns:a14="http://schemas.microsoft.com/office/drawing/2010/main">
          <mc:Choice Requires="a14">
            <p:sp>
              <p:nvSpPr>
                <p:cNvPr id="9" name="Rectangle 8"/>
                <p:cNvSpPr/>
                <p:nvPr/>
              </p:nvSpPr>
              <p:spPr>
                <a:xfrm>
                  <a:off x="2849960" y="1864405"/>
                  <a:ext cx="1230808" cy="7167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IE" sz="1400" b="1" i="1">
                            <a:latin typeface="Cambria Math"/>
                          </a:rPr>
                          <m:t>𝒗</m:t>
                        </m:r>
                        <m:r>
                          <a:rPr lang="en-IE" sz="1400" b="1" i="1">
                            <a:latin typeface="Cambria Math"/>
                          </a:rPr>
                          <m:t>=</m:t>
                        </m:r>
                        <m:r>
                          <a:rPr lang="en-IE" sz="1400" b="1" i="1">
                            <a:latin typeface="Cambria Math"/>
                          </a:rPr>
                          <m:t>𝑹</m:t>
                        </m:r>
                        <m:d>
                          <m:dPr>
                            <m:ctrlPr>
                              <a:rPr lang="en-IE" sz="1400" b="1" i="1">
                                <a:latin typeface="Cambria Math"/>
                              </a:rPr>
                            </m:ctrlPr>
                          </m:dPr>
                          <m:e>
                            <m:r>
                              <a:rPr lang="en-IE" sz="1400" b="1" i="1">
                                <a:latin typeface="Cambria Math"/>
                              </a:rPr>
                              <m:t>𝒙</m:t>
                            </m:r>
                            <m:r>
                              <a:rPr lang="en-IE" sz="1400" b="1" i="1">
                                <a:latin typeface="Cambria Math"/>
                              </a:rPr>
                              <m:t>,</m:t>
                            </m:r>
                            <m:r>
                              <a:rPr lang="en-IE" sz="1400" b="1" i="1">
                                <a:latin typeface="Cambria Math"/>
                              </a:rPr>
                              <m:t>𝒊</m:t>
                            </m:r>
                          </m:e>
                        </m:d>
                        <m:r>
                          <a:rPr lang="en-IE" sz="1400" b="1" i="1">
                            <a:latin typeface="Cambria Math"/>
                          </a:rPr>
                          <m:t>𝒊</m:t>
                        </m:r>
                      </m:oMath>
                    </m:oMathPara>
                  </a14:m>
                  <a:endParaRPr lang="en-IE" sz="1400" b="1" dirty="0">
                    <a:latin typeface="Times New Roman"/>
                    <a:ea typeface="MS Mincho"/>
                    <a:cs typeface="Times New Roman"/>
                  </a:endParaRPr>
                </a:p>
                <a:p>
                  <a:pPr/>
                  <a14:m>
                    <m:oMathPara xmlns:m="http://schemas.openxmlformats.org/officeDocument/2006/math">
                      <m:oMathParaPr>
                        <m:jc m:val="centerGroup"/>
                      </m:oMathParaPr>
                      <m:oMath xmlns:m="http://schemas.openxmlformats.org/officeDocument/2006/math">
                        <m:f>
                          <m:fPr>
                            <m:ctrlPr>
                              <a:rPr lang="en-IE" sz="1400" b="1" i="1">
                                <a:latin typeface="Cambria Math"/>
                              </a:rPr>
                            </m:ctrlPr>
                          </m:fPr>
                          <m:num>
                            <m:r>
                              <a:rPr lang="en-IE" sz="1400" b="1" i="1">
                                <a:latin typeface="Cambria Math"/>
                              </a:rPr>
                              <m:t>𝒅𝒙</m:t>
                            </m:r>
                          </m:num>
                          <m:den>
                            <m:r>
                              <a:rPr lang="en-IE" sz="1400" b="1" i="1">
                                <a:latin typeface="Cambria Math"/>
                              </a:rPr>
                              <m:t>𝒅𝒕</m:t>
                            </m:r>
                          </m:den>
                        </m:f>
                        <m:r>
                          <a:rPr lang="en-IE" sz="1400" b="1">
                            <a:latin typeface="Cambria Math"/>
                          </a:rPr>
                          <m:t>=</m:t>
                        </m:r>
                        <m:r>
                          <a:rPr lang="en-IE" sz="1400" b="1" i="1">
                            <a:latin typeface="Cambria Math"/>
                          </a:rPr>
                          <m:t>𝐟</m:t>
                        </m:r>
                        <m:d>
                          <m:dPr>
                            <m:ctrlPr>
                              <a:rPr lang="en-IE" sz="1400" b="1" i="1">
                                <a:latin typeface="Cambria Math"/>
                              </a:rPr>
                            </m:ctrlPr>
                          </m:dPr>
                          <m:e>
                            <m:r>
                              <a:rPr lang="en-IE" sz="1400" b="1" i="1">
                                <a:latin typeface="Cambria Math"/>
                              </a:rPr>
                              <m:t>𝐱</m:t>
                            </m:r>
                            <m:r>
                              <a:rPr lang="en-IE" sz="1400" b="1">
                                <a:latin typeface="Cambria Math"/>
                              </a:rPr>
                              <m:t>,</m:t>
                            </m:r>
                            <m:r>
                              <a:rPr lang="en-IE" sz="1400" b="1" i="1">
                                <a:latin typeface="Cambria Math"/>
                              </a:rPr>
                              <m:t>𝒊</m:t>
                            </m:r>
                          </m:e>
                        </m:d>
                      </m:oMath>
                    </m:oMathPara>
                  </a14:m>
                  <a:endParaRPr lang="en-IE" sz="1400" b="1" dirty="0"/>
                </a:p>
              </p:txBody>
            </p:sp>
          </mc:Choice>
          <mc:Fallback xmlns="">
            <p:sp>
              <p:nvSpPr>
                <p:cNvPr id="9" name="Rectangle 8"/>
                <p:cNvSpPr>
                  <a:spLocks noRot="1" noChangeAspect="1" noMove="1" noResize="1" noEditPoints="1" noAdjustHandles="1" noChangeArrowheads="1" noChangeShapeType="1" noTextEdit="1"/>
                </p:cNvSpPr>
                <p:nvPr/>
              </p:nvSpPr>
              <p:spPr>
                <a:xfrm>
                  <a:off x="2849960" y="1864405"/>
                  <a:ext cx="1230808" cy="716799"/>
                </a:xfrm>
                <a:prstGeom prst="rect">
                  <a:avLst/>
                </a:prstGeom>
                <a:blipFill rotWithShape="1">
                  <a:blip r:embed="rId6"/>
                  <a:stretch>
                    <a:fillRect b="-1709"/>
                  </a:stretch>
                </a:blipFill>
              </p:spPr>
              <p:txBody>
                <a:bodyPr/>
                <a:lstStyle/>
                <a:p>
                  <a:r>
                    <a:rPr lang="en-IE">
                      <a:noFill/>
                    </a:rPr>
                    <a:t> </a:t>
                  </a:r>
                </a:p>
              </p:txBody>
            </p:sp>
          </mc:Fallback>
        </mc:AlternateContent>
        <p:sp>
          <p:nvSpPr>
            <p:cNvPr id="10" name="Rectangle 9"/>
            <p:cNvSpPr/>
            <p:nvPr/>
          </p:nvSpPr>
          <p:spPr>
            <a:xfrm>
              <a:off x="4241800" y="1853568"/>
              <a:ext cx="2081986" cy="723275"/>
            </a:xfrm>
            <a:prstGeom prst="rect">
              <a:avLst/>
            </a:prstGeom>
          </p:spPr>
          <p:txBody>
            <a:bodyPr wrap="square">
              <a:spAutoFit/>
            </a:bodyPr>
            <a:lstStyle/>
            <a:p>
              <a:pPr algn="ctr"/>
              <a:r>
                <a:rPr lang="en-IE" sz="1400" dirty="0" smtClean="0"/>
                <a:t>this is a general</a:t>
              </a:r>
              <a:r>
                <a:rPr lang="en-IE" sz="1400" b="1" dirty="0" smtClean="0">
                  <a:solidFill>
                    <a:srgbClr val="FF0000"/>
                  </a:solidFill>
                </a:rPr>
                <a:t> </a:t>
              </a:r>
              <a:endParaRPr lang="en-IE" sz="1400" dirty="0" smtClean="0"/>
            </a:p>
            <a:p>
              <a:pPr algn="ctr"/>
              <a:endParaRPr lang="en-IE" sz="900" dirty="0" smtClean="0"/>
            </a:p>
            <a:p>
              <a:pPr algn="ctr"/>
              <a:r>
                <a:rPr lang="en-IE" sz="1800" b="1" dirty="0" smtClean="0">
                  <a:solidFill>
                    <a:srgbClr val="FF0000"/>
                  </a:solidFill>
                </a:rPr>
                <a:t>Memristor</a:t>
              </a:r>
              <a:endParaRPr lang="en-IE" sz="1400" b="1" dirty="0">
                <a:solidFill>
                  <a:srgbClr val="FF0000"/>
                </a:solidFill>
              </a:endParaRPr>
            </a:p>
          </p:txBody>
        </p:sp>
      </p:grpSp>
    </p:spTree>
    <p:extLst>
      <p:ext uri="{BB962C8B-B14F-4D97-AF65-F5344CB8AC3E}">
        <p14:creationId xmlns:p14="http://schemas.microsoft.com/office/powerpoint/2010/main" val="4547458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Ray\My Dropbox\UCD\4th Year\Memristor\Interim Report\Lissajous.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2035" y="72353"/>
            <a:ext cx="3631565" cy="2604770"/>
          </a:xfrm>
          <a:prstGeom prst="rect">
            <a:avLst/>
          </a:prstGeom>
          <a:noFill/>
          <a:ln>
            <a:noFill/>
          </a:ln>
        </p:spPr>
      </p:pic>
      <mc:AlternateContent xmlns:mc="http://schemas.openxmlformats.org/markup-compatibility/2006" xmlns:a14="http://schemas.microsoft.com/office/drawing/2010/main">
        <mc:Choice Requires="a14">
          <p:sp>
            <p:nvSpPr>
              <p:cNvPr id="4" name="Rectangle 3"/>
              <p:cNvSpPr/>
              <p:nvPr/>
            </p:nvSpPr>
            <p:spPr>
              <a:xfrm>
                <a:off x="65336" y="33093"/>
                <a:ext cx="4680520" cy="2192916"/>
              </a:xfrm>
              <a:prstGeom prst="rect">
                <a:avLst/>
              </a:prstGeom>
            </p:spPr>
            <p:txBody>
              <a:bodyPr wrap="square" lIns="68590" tIns="34294" rIns="68590" bIns="34294">
                <a:spAutoFit/>
              </a:bodyPr>
              <a:lstStyle/>
              <a:p>
                <a:pPr algn="just"/>
                <a:r>
                  <a:rPr lang="en-IE" sz="1150" dirty="0" smtClean="0"/>
                  <a:t>The </a:t>
                </a:r>
                <a:r>
                  <a:rPr lang="en-IE" sz="1150" dirty="0" smtClean="0">
                    <a:solidFill>
                      <a:srgbClr val="0070C0"/>
                    </a:solidFill>
                  </a:rPr>
                  <a:t>Pinched Hysteresis Loop </a:t>
                </a:r>
                <a:r>
                  <a:rPr lang="en-IE" sz="1150" dirty="0" smtClean="0"/>
                  <a:t>is a very important characteristic of a memristor. The voltage of the </a:t>
                </a:r>
                <a:r>
                  <a:rPr lang="en-IE" sz="1150" dirty="0" smtClean="0">
                    <a:solidFill>
                      <a:srgbClr val="0070C0"/>
                    </a:solidFill>
                  </a:rPr>
                  <a:t>memristor</a:t>
                </a:r>
                <a:r>
                  <a:rPr lang="en-IE" sz="1150" dirty="0" smtClean="0"/>
                  <a:t> is plotted against its current. For a memristor driven by a sinusoidal current source </a:t>
                </a:r>
                <a14:m>
                  <m:oMath xmlns:m="http://schemas.openxmlformats.org/officeDocument/2006/math">
                    <m:r>
                      <a:rPr lang="en-IE" sz="1150" b="0" i="1" smtClean="0">
                        <a:latin typeface="Cambria Math"/>
                      </a:rPr>
                      <m:t>𝑖</m:t>
                    </m:r>
                    <m:d>
                      <m:dPr>
                        <m:ctrlPr>
                          <a:rPr lang="en-IE" sz="1150" b="0" i="1" smtClean="0">
                            <a:latin typeface="Cambria Math"/>
                          </a:rPr>
                        </m:ctrlPr>
                      </m:dPr>
                      <m:e>
                        <m:r>
                          <a:rPr lang="en-IE" sz="1150" b="0" i="1" smtClean="0">
                            <a:latin typeface="Cambria Math"/>
                          </a:rPr>
                          <m:t>𝑡</m:t>
                        </m:r>
                      </m:e>
                    </m:d>
                    <m:r>
                      <a:rPr lang="en-IE" sz="1150" b="0" i="1" smtClean="0">
                        <a:latin typeface="Cambria Math"/>
                      </a:rPr>
                      <m:t>=</m:t>
                    </m:r>
                    <m:r>
                      <a:rPr lang="en-IE" sz="1150" b="0" i="1" smtClean="0">
                        <a:latin typeface="Cambria Math"/>
                      </a:rPr>
                      <m:t>𝐴𝑠𝑖𝑛</m:t>
                    </m:r>
                    <m:d>
                      <m:dPr>
                        <m:ctrlPr>
                          <a:rPr lang="en-IE" sz="1150" b="0" i="1" smtClean="0">
                            <a:latin typeface="Cambria Math"/>
                          </a:rPr>
                        </m:ctrlPr>
                      </m:dPr>
                      <m:e>
                        <m:r>
                          <a:rPr lang="en-IE" sz="1150" b="0" i="1" smtClean="0">
                            <a:latin typeface="Cambria Math"/>
                          </a:rPr>
                          <m:t>𝜔</m:t>
                        </m:r>
                        <m:r>
                          <a:rPr lang="en-IE" sz="1150" b="0" i="1" smtClean="0">
                            <a:latin typeface="Cambria Math"/>
                          </a:rPr>
                          <m:t>𝑡</m:t>
                        </m:r>
                      </m:e>
                    </m:d>
                  </m:oMath>
                </a14:m>
                <a:r>
                  <a:rPr lang="en-IE" sz="1150" dirty="0" smtClean="0"/>
                  <a:t>  the plot will always be a pinched hysteresis loop. </a:t>
                </a:r>
              </a:p>
              <a:p>
                <a:pPr algn="ctr"/>
                <a:r>
                  <a:rPr lang="en-IE" sz="1150" dirty="0" smtClean="0">
                    <a:solidFill>
                      <a:srgbClr val="FF0000"/>
                    </a:solidFill>
                  </a:rPr>
                  <a:t>Pinched</a:t>
                </a:r>
                <a:r>
                  <a:rPr lang="en-IE" sz="1150" dirty="0" smtClean="0"/>
                  <a:t>: </a:t>
                </a:r>
                <a14:m>
                  <m:oMath xmlns:m="http://schemas.openxmlformats.org/officeDocument/2006/math">
                    <m:r>
                      <a:rPr lang="en-IE" sz="1150" i="1" dirty="0">
                        <a:latin typeface="Cambria Math"/>
                      </a:rPr>
                      <m:t>𝑣</m:t>
                    </m:r>
                    <m:r>
                      <a:rPr lang="en-IE" sz="1150" i="1" dirty="0">
                        <a:latin typeface="Cambria Math"/>
                      </a:rPr>
                      <m:t>=0</m:t>
                    </m:r>
                  </m:oMath>
                </a14:m>
                <a:r>
                  <a:rPr lang="en-IE" sz="1150" dirty="0"/>
                  <a:t> when </a:t>
                </a:r>
                <a14:m>
                  <m:oMath xmlns:m="http://schemas.openxmlformats.org/officeDocument/2006/math">
                    <m:r>
                      <a:rPr lang="en-IE" sz="1150" i="1" dirty="0">
                        <a:latin typeface="Cambria Math"/>
                      </a:rPr>
                      <m:t>𝑖</m:t>
                    </m:r>
                    <m:r>
                      <a:rPr lang="en-IE" sz="1150" i="1" dirty="0">
                        <a:latin typeface="Cambria Math"/>
                      </a:rPr>
                      <m:t>=0</m:t>
                    </m:r>
                  </m:oMath>
                </a14:m>
                <a:endParaRPr lang="en-IE" sz="1150" dirty="0" smtClean="0"/>
              </a:p>
              <a:p>
                <a:pPr algn="ctr"/>
                <a:r>
                  <a:rPr lang="en-IE" sz="1150" dirty="0" smtClean="0">
                    <a:solidFill>
                      <a:srgbClr val="FF0000"/>
                    </a:solidFill>
                  </a:rPr>
                  <a:t>Hysteresis</a:t>
                </a:r>
                <a:r>
                  <a:rPr lang="en-IE" sz="1150" dirty="0" smtClean="0"/>
                  <a:t>: There is a delay between the maximum &amp; minima of the input current and the voltage through the </a:t>
                </a:r>
                <a:r>
                  <a:rPr lang="en-IE" sz="1150" dirty="0" smtClean="0">
                    <a:solidFill>
                      <a:srgbClr val="0070C0"/>
                    </a:solidFill>
                  </a:rPr>
                  <a:t>memristor</a:t>
                </a:r>
                <a:r>
                  <a:rPr lang="en-IE" sz="1150" dirty="0" smtClean="0"/>
                  <a:t> causing the shape shown in the plot on the right.</a:t>
                </a:r>
              </a:p>
              <a:p>
                <a:endParaRPr lang="en-IE" sz="1150" dirty="0" smtClean="0"/>
              </a:p>
              <a:p>
                <a:r>
                  <a:rPr lang="en-IE" sz="1150" dirty="0" smtClean="0"/>
                  <a:t>At </a:t>
                </a:r>
                <a:r>
                  <a:rPr lang="en-IE" sz="1150" dirty="0"/>
                  <a:t>very high frequency the loop reduces to a straight line and the memristor becomes nothing more than a linear time-invariant resistor. At very low frequencies it becomes indistinguishable from a nonlinear resistor.</a:t>
                </a:r>
                <a:endParaRPr lang="en-IE" sz="1150" dirty="0" smtClean="0"/>
              </a:p>
            </p:txBody>
          </p:sp>
        </mc:Choice>
        <mc:Fallback xmlns="">
          <p:sp>
            <p:nvSpPr>
              <p:cNvPr id="4" name="Rectangle 3"/>
              <p:cNvSpPr>
                <a:spLocks noRot="1" noChangeAspect="1" noMove="1" noResize="1" noEditPoints="1" noAdjustHandles="1" noChangeArrowheads="1" noChangeShapeType="1" noTextEdit="1"/>
              </p:cNvSpPr>
              <p:nvPr/>
            </p:nvSpPr>
            <p:spPr>
              <a:xfrm>
                <a:off x="65336" y="33093"/>
                <a:ext cx="4680520" cy="2192916"/>
              </a:xfrm>
              <a:prstGeom prst="rect">
                <a:avLst/>
              </a:prstGeom>
              <a:blipFill rotWithShape="1">
                <a:blip r:embed="rId4"/>
                <a:stretch>
                  <a:fillRect l="-521" t="-556" r="-651" b="-166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65336" y="2982714"/>
                <a:ext cx="4680520" cy="954115"/>
              </a:xfrm>
              <a:prstGeom prst="rect">
                <a:avLst/>
              </a:prstGeom>
            </p:spPr>
            <p:txBody>
              <a:bodyPr wrap="square" lIns="68590" tIns="34294" rIns="68590" bIns="34294">
                <a:spAutoFit/>
              </a:bodyPr>
              <a:lstStyle/>
              <a:p>
                <a:pPr algn="just"/>
                <a:r>
                  <a:rPr lang="en-IE" sz="1150" dirty="0" smtClean="0"/>
                  <a:t>The </a:t>
                </a:r>
                <a:r>
                  <a:rPr lang="en-IE" sz="1150" dirty="0" smtClean="0">
                    <a:solidFill>
                      <a:srgbClr val="0070C0"/>
                    </a:solidFill>
                  </a:rPr>
                  <a:t>Pinched Hysteresis Loop </a:t>
                </a:r>
                <a:r>
                  <a:rPr lang="en-IE" sz="1150" dirty="0" smtClean="0"/>
                  <a:t>alone does not model a memristor. The loop cannot be used to predict the response of the system to an applied input (current or voltage). Therefore either a </a:t>
                </a:r>
                <a:r>
                  <a:rPr lang="en-IE" sz="1150" i="1" dirty="0" smtClean="0">
                    <a:sym typeface="Symbol"/>
                  </a:rPr>
                  <a:t> </a:t>
                </a:r>
                <a:r>
                  <a:rPr lang="en-IE" sz="1150" i="1" dirty="0" smtClean="0"/>
                  <a:t>– q </a:t>
                </a:r>
                <a:r>
                  <a:rPr lang="en-IE" sz="1150" dirty="0" smtClean="0"/>
                  <a:t>curve or a </a:t>
                </a:r>
                <a:r>
                  <a:rPr lang="en-IE" sz="1150" i="1" dirty="0" smtClean="0"/>
                  <a:t>memristance vs. state map</a:t>
                </a:r>
                <a:r>
                  <a:rPr lang="en-IE" sz="1150" dirty="0" smtClean="0"/>
                  <a:t> is needed. A </a:t>
                </a:r>
                <a:r>
                  <a:rPr lang="en-IE" sz="1150" i="1" dirty="0" smtClean="0"/>
                  <a:t>memristance </a:t>
                </a:r>
                <a:r>
                  <a:rPr lang="en-IE" sz="1150" i="1" dirty="0"/>
                  <a:t>vs. state map</a:t>
                </a:r>
                <a:r>
                  <a:rPr lang="en-IE" sz="1150" dirty="0"/>
                  <a:t> is </a:t>
                </a:r>
                <a:r>
                  <a:rPr lang="en-IE" sz="1150" dirty="0" smtClean="0"/>
                  <a:t>shown on the right for </a:t>
                </a:r>
                <a14:m>
                  <m:oMath xmlns:m="http://schemas.openxmlformats.org/officeDocument/2006/math">
                    <m:r>
                      <a:rPr lang="en-IE" sz="1150" b="0" i="1" smtClean="0">
                        <a:latin typeface="Cambria Math"/>
                      </a:rPr>
                      <m:t>𝑅</m:t>
                    </m:r>
                    <m:d>
                      <m:dPr>
                        <m:ctrlPr>
                          <a:rPr lang="en-IE" sz="1150" b="0" i="1" smtClean="0">
                            <a:latin typeface="Cambria Math"/>
                          </a:rPr>
                        </m:ctrlPr>
                      </m:dPr>
                      <m:e>
                        <m:r>
                          <a:rPr lang="en-IE" sz="1150" b="0" i="1" smtClean="0">
                            <a:latin typeface="Cambria Math"/>
                          </a:rPr>
                          <m:t>𝑞</m:t>
                        </m:r>
                      </m:e>
                    </m:d>
                    <m:r>
                      <a:rPr lang="en-IE" sz="1150" b="0" i="1" smtClean="0">
                        <a:latin typeface="Cambria Math"/>
                      </a:rPr>
                      <m:t>=1+</m:t>
                    </m:r>
                    <m:sSup>
                      <m:sSupPr>
                        <m:ctrlPr>
                          <a:rPr lang="en-IE" sz="1150" b="0" i="1" smtClean="0">
                            <a:latin typeface="Cambria Math"/>
                          </a:rPr>
                        </m:ctrlPr>
                      </m:sSupPr>
                      <m:e>
                        <m:r>
                          <a:rPr lang="en-IE" sz="1150" b="0" i="1" smtClean="0">
                            <a:latin typeface="Cambria Math"/>
                          </a:rPr>
                          <m:t>𝑞</m:t>
                        </m:r>
                      </m:e>
                      <m:sup>
                        <m:r>
                          <a:rPr lang="en-IE" sz="1150" b="0" i="1" smtClean="0">
                            <a:latin typeface="Cambria Math"/>
                          </a:rPr>
                          <m:t>2</m:t>
                        </m:r>
                      </m:sup>
                    </m:sSup>
                  </m:oMath>
                </a14:m>
                <a:r>
                  <a:rPr lang="en-IE" sz="1150" i="1" dirty="0" smtClean="0"/>
                  <a:t>. </a:t>
                </a:r>
                <a:r>
                  <a:rPr lang="en-IE" sz="1150" dirty="0" smtClean="0"/>
                  <a:t>The state in this case is the charge, q.</a:t>
                </a:r>
                <a:endParaRPr lang="en-IE" sz="1150" i="1" dirty="0"/>
              </a:p>
            </p:txBody>
          </p:sp>
        </mc:Choice>
        <mc:Fallback xmlns="">
          <p:sp>
            <p:nvSpPr>
              <p:cNvPr id="5" name="Rectangle 4"/>
              <p:cNvSpPr>
                <a:spLocks noRot="1" noChangeAspect="1" noMove="1" noResize="1" noEditPoints="1" noAdjustHandles="1" noChangeArrowheads="1" noChangeShapeType="1" noTextEdit="1"/>
              </p:cNvSpPr>
              <p:nvPr/>
            </p:nvSpPr>
            <p:spPr>
              <a:xfrm>
                <a:off x="65336" y="2982714"/>
                <a:ext cx="4680520" cy="954115"/>
              </a:xfrm>
              <a:prstGeom prst="rect">
                <a:avLst/>
              </a:prstGeom>
              <a:blipFill rotWithShape="1">
                <a:blip r:embed="rId5"/>
                <a:stretch>
                  <a:fillRect l="-521" t="-1911" r="-391" b="-4459"/>
                </a:stretch>
              </a:blipFill>
            </p:spPr>
            <p:txBody>
              <a:bodyPr/>
              <a:lstStyle/>
              <a:p>
                <a:r>
                  <a:rPr lang="en-IE">
                    <a:noFill/>
                  </a:rPr>
                  <a:t> </a:t>
                </a:r>
              </a:p>
            </p:txBody>
          </p:sp>
        </mc:Fallback>
      </mc:AlternateContent>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897" y="2760836"/>
            <a:ext cx="3123840" cy="1920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a:off x="0" y="2760836"/>
            <a:ext cx="8483600" cy="0"/>
          </a:xfrm>
          <a:prstGeom prst="line">
            <a:avLst/>
          </a:prstGeom>
          <a:ln w="19050">
            <a:solidFill>
              <a:srgbClr val="0293E0"/>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724817" y="2430902"/>
            <a:ext cx="360040" cy="246221"/>
          </a:xfrm>
          <a:prstGeom prst="rect">
            <a:avLst/>
          </a:prstGeom>
        </p:spPr>
        <p:txBody>
          <a:bodyPr wrap="square">
            <a:spAutoFit/>
          </a:bodyPr>
          <a:lstStyle/>
          <a:p>
            <a:pPr algn="ctr"/>
            <a:r>
              <a:rPr lang="en-US" sz="1000" b="1" dirty="0" smtClean="0">
                <a:solidFill>
                  <a:schemeClr val="accent1"/>
                </a:solidFill>
              </a:rPr>
              <a:t>[2]</a:t>
            </a:r>
            <a:endParaRPr lang="en-GB" sz="1000" b="1" dirty="0">
              <a:solidFill>
                <a:schemeClr val="accent1"/>
              </a:solidFill>
            </a:endParaRPr>
          </a:p>
        </p:txBody>
      </p:sp>
      <p:sp>
        <p:nvSpPr>
          <p:cNvPr id="9" name="Rectangle 8"/>
          <p:cNvSpPr/>
          <p:nvPr/>
        </p:nvSpPr>
        <p:spPr>
          <a:xfrm>
            <a:off x="7724817" y="4555311"/>
            <a:ext cx="360040" cy="246221"/>
          </a:xfrm>
          <a:prstGeom prst="rect">
            <a:avLst/>
          </a:prstGeom>
        </p:spPr>
        <p:txBody>
          <a:bodyPr wrap="square">
            <a:spAutoFit/>
          </a:bodyPr>
          <a:lstStyle/>
          <a:p>
            <a:pPr algn="ctr"/>
            <a:r>
              <a:rPr lang="en-US" sz="1000" b="1" dirty="0" smtClean="0">
                <a:solidFill>
                  <a:schemeClr val="accent1"/>
                </a:solidFill>
              </a:rPr>
              <a:t>[4]</a:t>
            </a:r>
            <a:endParaRPr lang="en-GB" sz="1000" b="1" dirty="0">
              <a:solidFill>
                <a:schemeClr val="accent1"/>
              </a:solidFill>
            </a:endParaRPr>
          </a:p>
        </p:txBody>
      </p:sp>
    </p:spTree>
    <p:extLst>
      <p:ext uri="{BB962C8B-B14F-4D97-AF65-F5344CB8AC3E}">
        <p14:creationId xmlns:p14="http://schemas.microsoft.com/office/powerpoint/2010/main" val="519658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035047" y="2406651"/>
            <a:ext cx="1018577" cy="0"/>
          </a:xfrm>
          <a:prstGeom prst="line">
            <a:avLst/>
          </a:prstGeom>
        </p:spPr>
        <p:style>
          <a:lnRef idx="2">
            <a:schemeClr val="dk1"/>
          </a:lnRef>
          <a:fillRef idx="0">
            <a:schemeClr val="dk1"/>
          </a:fillRef>
          <a:effectRef idx="1">
            <a:schemeClr val="dk1"/>
          </a:effectRef>
          <a:fontRef idx="minor">
            <a:schemeClr val="tx1"/>
          </a:fontRef>
        </p:style>
      </p:cxnSp>
      <p:cxnSp>
        <p:nvCxnSpPr>
          <p:cNvPr id="7" name="Straight Connector 6"/>
          <p:cNvCxnSpPr>
            <a:stCxn id="10" idx="2"/>
          </p:cNvCxnSpPr>
          <p:nvPr/>
        </p:nvCxnSpPr>
        <p:spPr>
          <a:xfrm flipH="1">
            <a:off x="1131033" y="954107"/>
            <a:ext cx="13002" cy="1452544"/>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10" name="Rectangle 9"/>
          <p:cNvSpPr/>
          <p:nvPr/>
        </p:nvSpPr>
        <p:spPr>
          <a:xfrm>
            <a:off x="-81522" y="0"/>
            <a:ext cx="2451114" cy="954107"/>
          </a:xfrm>
          <a:prstGeom prst="rect">
            <a:avLst/>
          </a:prstGeom>
        </p:spPr>
        <p:txBody>
          <a:bodyPr wrap="square">
            <a:spAutoFit/>
          </a:bodyPr>
          <a:lstStyle/>
          <a:p>
            <a:pPr algn="ctr"/>
            <a:r>
              <a:rPr lang="en-IE" sz="1400" dirty="0"/>
              <a:t>Chua defined the memristor as the fourth fundamental circuit element, a device which relates </a:t>
            </a:r>
            <a:r>
              <a:rPr lang="en-IE" sz="1400" i="1" dirty="0">
                <a:sym typeface="Symbol"/>
              </a:rPr>
              <a:t></a:t>
            </a:r>
            <a:r>
              <a:rPr lang="en-IE" sz="1400" dirty="0"/>
              <a:t> &amp; </a:t>
            </a:r>
            <a:r>
              <a:rPr lang="en-IE" sz="1400" i="1" dirty="0"/>
              <a:t>q</a:t>
            </a:r>
            <a:r>
              <a:rPr lang="en-IE" sz="1400" dirty="0" smtClean="0"/>
              <a:t>. [1]</a:t>
            </a:r>
            <a:endParaRPr lang="en-IE" sz="1400" dirty="0"/>
          </a:p>
        </p:txBody>
      </p:sp>
      <p:sp>
        <p:nvSpPr>
          <p:cNvPr id="11" name="Rectangle 10"/>
          <p:cNvSpPr/>
          <p:nvPr/>
        </p:nvSpPr>
        <p:spPr>
          <a:xfrm>
            <a:off x="467655" y="2262634"/>
            <a:ext cx="567392" cy="307777"/>
          </a:xfrm>
          <a:prstGeom prst="rect">
            <a:avLst/>
          </a:prstGeom>
        </p:spPr>
        <p:txBody>
          <a:bodyPr wrap="square">
            <a:spAutoFit/>
          </a:bodyPr>
          <a:lstStyle/>
          <a:p>
            <a:pPr algn="ctr"/>
            <a:r>
              <a:rPr lang="en-IE" sz="1400" dirty="0"/>
              <a:t>1971</a:t>
            </a:r>
          </a:p>
        </p:txBody>
      </p:sp>
      <p:cxnSp>
        <p:nvCxnSpPr>
          <p:cNvPr id="14" name="Straight Connector 13"/>
          <p:cNvCxnSpPr>
            <a:stCxn id="15" idx="0"/>
          </p:cNvCxnSpPr>
          <p:nvPr/>
        </p:nvCxnSpPr>
        <p:spPr>
          <a:xfrm flipV="1">
            <a:off x="1769930" y="2406651"/>
            <a:ext cx="0" cy="618405"/>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15" name="Rectangle 14"/>
          <p:cNvSpPr/>
          <p:nvPr/>
        </p:nvSpPr>
        <p:spPr>
          <a:xfrm>
            <a:off x="617738" y="3025056"/>
            <a:ext cx="2304384" cy="1600438"/>
          </a:xfrm>
          <a:prstGeom prst="rect">
            <a:avLst/>
          </a:prstGeom>
        </p:spPr>
        <p:txBody>
          <a:bodyPr wrap="square">
            <a:spAutoFit/>
          </a:bodyPr>
          <a:lstStyle/>
          <a:p>
            <a:pPr algn="ctr"/>
            <a:r>
              <a:rPr lang="en-IE" sz="1400" dirty="0"/>
              <a:t>Chua &amp; Kang generalise the 1971 memristor as part of a broader class of “</a:t>
            </a:r>
            <a:r>
              <a:rPr lang="en-IE" sz="1400" dirty="0" smtClean="0"/>
              <a:t>memristive </a:t>
            </a:r>
            <a:r>
              <a:rPr lang="en-IE" sz="1400" dirty="0"/>
              <a:t>systems”. They also introduced the idea of a memristive device having a state </a:t>
            </a:r>
            <a:r>
              <a:rPr lang="en-IE" sz="1400" dirty="0" smtClean="0"/>
              <a:t>variable. [2]</a:t>
            </a:r>
            <a:endParaRPr lang="en-IE" sz="1400" dirty="0"/>
          </a:p>
        </p:txBody>
      </p:sp>
      <p:sp>
        <p:nvSpPr>
          <p:cNvPr id="16" name="Rectangle 15"/>
          <p:cNvSpPr/>
          <p:nvPr/>
        </p:nvSpPr>
        <p:spPr>
          <a:xfrm>
            <a:off x="1486234" y="2049639"/>
            <a:ext cx="567393" cy="307777"/>
          </a:xfrm>
          <a:prstGeom prst="rect">
            <a:avLst/>
          </a:prstGeom>
        </p:spPr>
        <p:txBody>
          <a:bodyPr wrap="square">
            <a:spAutoFit/>
          </a:bodyPr>
          <a:lstStyle/>
          <a:p>
            <a:pPr algn="ctr"/>
            <a:r>
              <a:rPr lang="en-IE" sz="1400" dirty="0"/>
              <a:t>1976</a:t>
            </a:r>
          </a:p>
        </p:txBody>
      </p:sp>
      <p:cxnSp>
        <p:nvCxnSpPr>
          <p:cNvPr id="26" name="Straight Connector 25"/>
          <p:cNvCxnSpPr/>
          <p:nvPr/>
        </p:nvCxnSpPr>
        <p:spPr>
          <a:xfrm>
            <a:off x="3377704" y="2406651"/>
            <a:ext cx="4338085" cy="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a:off x="2070092" y="2406651"/>
            <a:ext cx="1307612" cy="0"/>
          </a:xfrm>
          <a:prstGeom prst="line">
            <a:avLst/>
          </a:prstGeom>
          <a:ln>
            <a:prstDash val="sysDash"/>
          </a:ln>
        </p:spPr>
        <p:style>
          <a:lnRef idx="2">
            <a:schemeClr val="dk1"/>
          </a:lnRef>
          <a:fillRef idx="0">
            <a:schemeClr val="dk1"/>
          </a:fillRef>
          <a:effectRef idx="1">
            <a:schemeClr val="dk1"/>
          </a:effectRef>
          <a:fontRef idx="minor">
            <a:schemeClr val="tx1"/>
          </a:fontRef>
        </p:style>
      </p:cxnSp>
      <p:grpSp>
        <p:nvGrpSpPr>
          <p:cNvPr id="17" name="Group 16"/>
          <p:cNvGrpSpPr/>
          <p:nvPr/>
        </p:nvGrpSpPr>
        <p:grpSpPr>
          <a:xfrm>
            <a:off x="2872915" y="677312"/>
            <a:ext cx="1784592" cy="2122517"/>
            <a:chOff x="3249296" y="677312"/>
            <a:chExt cx="1784592" cy="2122517"/>
          </a:xfrm>
        </p:grpSpPr>
        <p:cxnSp>
          <p:nvCxnSpPr>
            <p:cNvPr id="22" name="Straight Connector 21"/>
            <p:cNvCxnSpPr>
              <a:stCxn id="23" idx="2"/>
            </p:cNvCxnSpPr>
            <p:nvPr/>
          </p:nvCxnSpPr>
          <p:spPr>
            <a:xfrm>
              <a:off x="4141592" y="1631419"/>
              <a:ext cx="0" cy="776223"/>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23" name="Rectangle 22"/>
            <p:cNvSpPr/>
            <p:nvPr/>
          </p:nvSpPr>
          <p:spPr>
            <a:xfrm>
              <a:off x="3249296" y="677312"/>
              <a:ext cx="1784592" cy="954107"/>
            </a:xfrm>
            <a:prstGeom prst="rect">
              <a:avLst/>
            </a:prstGeom>
          </p:spPr>
          <p:txBody>
            <a:bodyPr wrap="square">
              <a:spAutoFit/>
            </a:bodyPr>
            <a:lstStyle/>
            <a:p>
              <a:pPr algn="ctr"/>
              <a:r>
                <a:rPr lang="en-IE" sz="1400" dirty="0"/>
                <a:t>Chua introduced a periodic table of all two-terminal circuit elements</a:t>
              </a:r>
              <a:r>
                <a:rPr lang="en-IE" sz="1400" dirty="0" smtClean="0"/>
                <a:t>. [5]</a:t>
              </a:r>
              <a:endParaRPr lang="en-IE" sz="1400" dirty="0"/>
            </a:p>
          </p:txBody>
        </p:sp>
        <p:sp>
          <p:nvSpPr>
            <p:cNvPr id="32" name="Rectangle 31"/>
            <p:cNvSpPr/>
            <p:nvPr/>
          </p:nvSpPr>
          <p:spPr>
            <a:xfrm>
              <a:off x="3809021" y="2461275"/>
              <a:ext cx="665144" cy="338554"/>
            </a:xfrm>
            <a:prstGeom prst="rect">
              <a:avLst/>
            </a:prstGeom>
          </p:spPr>
          <p:txBody>
            <a:bodyPr wrap="square">
              <a:spAutoFit/>
            </a:bodyPr>
            <a:lstStyle/>
            <a:p>
              <a:pPr algn="ctr"/>
              <a:r>
                <a:rPr lang="en-IE" sz="1600" dirty="0"/>
                <a:t>2003</a:t>
              </a:r>
            </a:p>
          </p:txBody>
        </p:sp>
      </p:grpSp>
      <p:grpSp>
        <p:nvGrpSpPr>
          <p:cNvPr id="18" name="Group 17"/>
          <p:cNvGrpSpPr/>
          <p:nvPr/>
        </p:nvGrpSpPr>
        <p:grpSpPr>
          <a:xfrm>
            <a:off x="4466146" y="2049639"/>
            <a:ext cx="1633162" cy="1605727"/>
            <a:chOff x="4673847" y="2049639"/>
            <a:chExt cx="1633162" cy="1605727"/>
          </a:xfrm>
        </p:grpSpPr>
        <p:cxnSp>
          <p:nvCxnSpPr>
            <p:cNvPr id="36" name="Straight Connector 35"/>
            <p:cNvCxnSpPr>
              <a:stCxn id="37" idx="0"/>
            </p:cNvCxnSpPr>
            <p:nvPr/>
          </p:nvCxnSpPr>
          <p:spPr>
            <a:xfrm flipV="1">
              <a:off x="5490428" y="2406772"/>
              <a:ext cx="2" cy="509930"/>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37" name="Rectangle 36"/>
            <p:cNvSpPr/>
            <p:nvPr/>
          </p:nvSpPr>
          <p:spPr>
            <a:xfrm>
              <a:off x="4673847" y="2916702"/>
              <a:ext cx="1633162" cy="738664"/>
            </a:xfrm>
            <a:prstGeom prst="rect">
              <a:avLst/>
            </a:prstGeom>
          </p:spPr>
          <p:txBody>
            <a:bodyPr wrap="square">
              <a:spAutoFit/>
            </a:bodyPr>
            <a:lstStyle/>
            <a:p>
              <a:pPr algn="ctr"/>
              <a:r>
                <a:rPr lang="en-IE" sz="1400" b="1" dirty="0"/>
                <a:t>HP introduced their physical </a:t>
              </a:r>
              <a:r>
                <a:rPr lang="en-IE" sz="1400" b="1" dirty="0" smtClean="0"/>
                <a:t>memristor.</a:t>
              </a:r>
            </a:p>
            <a:p>
              <a:pPr algn="ctr"/>
              <a:r>
                <a:rPr lang="en-IE" sz="1400" b="1" dirty="0" smtClean="0"/>
                <a:t>[2]</a:t>
              </a:r>
              <a:endParaRPr lang="en-IE" sz="1400" b="1" dirty="0"/>
            </a:p>
          </p:txBody>
        </p:sp>
        <p:sp>
          <p:nvSpPr>
            <p:cNvPr id="38" name="Rectangle 37"/>
            <p:cNvSpPr/>
            <p:nvPr/>
          </p:nvSpPr>
          <p:spPr>
            <a:xfrm>
              <a:off x="5163205" y="2049639"/>
              <a:ext cx="654448" cy="338554"/>
            </a:xfrm>
            <a:prstGeom prst="rect">
              <a:avLst/>
            </a:prstGeom>
          </p:spPr>
          <p:txBody>
            <a:bodyPr wrap="square">
              <a:spAutoFit/>
            </a:bodyPr>
            <a:lstStyle/>
            <a:p>
              <a:pPr algn="ctr"/>
              <a:r>
                <a:rPr lang="en-IE" sz="1600" dirty="0"/>
                <a:t>2008</a:t>
              </a:r>
            </a:p>
          </p:txBody>
        </p:sp>
      </p:grpSp>
      <p:grpSp>
        <p:nvGrpSpPr>
          <p:cNvPr id="19" name="Group 18"/>
          <p:cNvGrpSpPr/>
          <p:nvPr/>
        </p:nvGrpSpPr>
        <p:grpSpPr>
          <a:xfrm>
            <a:off x="4889872" y="258594"/>
            <a:ext cx="2136261" cy="2541235"/>
            <a:chOff x="4905482" y="258594"/>
            <a:chExt cx="2136261" cy="2541235"/>
          </a:xfrm>
        </p:grpSpPr>
        <p:cxnSp>
          <p:nvCxnSpPr>
            <p:cNvPr id="40" name="Straight Connector 39"/>
            <p:cNvCxnSpPr>
              <a:stCxn id="41" idx="2"/>
            </p:cNvCxnSpPr>
            <p:nvPr/>
          </p:nvCxnSpPr>
          <p:spPr>
            <a:xfrm flipH="1">
              <a:off x="5973611" y="1212701"/>
              <a:ext cx="2" cy="1194940"/>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41" name="Rectangle 40"/>
            <p:cNvSpPr/>
            <p:nvPr/>
          </p:nvSpPr>
          <p:spPr>
            <a:xfrm>
              <a:off x="4905482" y="258594"/>
              <a:ext cx="2136261" cy="954107"/>
            </a:xfrm>
            <a:prstGeom prst="rect">
              <a:avLst/>
            </a:prstGeom>
          </p:spPr>
          <p:txBody>
            <a:bodyPr wrap="square">
              <a:spAutoFit/>
            </a:bodyPr>
            <a:lstStyle/>
            <a:p>
              <a:pPr algn="ctr"/>
              <a:r>
                <a:rPr lang="en-IE" sz="1400" dirty="0"/>
                <a:t>Di Ventra </a:t>
              </a:r>
              <a:r>
                <a:rPr lang="en-IE" sz="1400" i="1" dirty="0"/>
                <a:t>et al. </a:t>
              </a:r>
              <a:r>
                <a:rPr lang="en-IE" sz="1400" dirty="0"/>
                <a:t>expanded memristive systems to include the </a:t>
              </a:r>
              <a:r>
                <a:rPr lang="en-IE" sz="1400" b="1" dirty="0"/>
                <a:t>memcapacitor</a:t>
              </a:r>
              <a:r>
                <a:rPr lang="en-IE" sz="1400" dirty="0"/>
                <a:t> and </a:t>
              </a:r>
              <a:r>
                <a:rPr lang="en-IE" sz="1400" b="1" dirty="0"/>
                <a:t>meminductor</a:t>
              </a:r>
              <a:r>
                <a:rPr lang="en-IE" sz="1400" dirty="0" smtClean="0"/>
                <a:t>. [6]</a:t>
              </a:r>
              <a:endParaRPr lang="en-IE" sz="1400" dirty="0"/>
            </a:p>
          </p:txBody>
        </p:sp>
        <p:sp>
          <p:nvSpPr>
            <p:cNvPr id="42" name="Rectangle 41"/>
            <p:cNvSpPr/>
            <p:nvPr/>
          </p:nvSpPr>
          <p:spPr>
            <a:xfrm>
              <a:off x="5601583" y="2461275"/>
              <a:ext cx="744060" cy="338554"/>
            </a:xfrm>
            <a:prstGeom prst="rect">
              <a:avLst/>
            </a:prstGeom>
          </p:spPr>
          <p:txBody>
            <a:bodyPr wrap="square">
              <a:spAutoFit/>
            </a:bodyPr>
            <a:lstStyle/>
            <a:p>
              <a:pPr algn="ctr"/>
              <a:r>
                <a:rPr lang="en-IE" sz="1600" dirty="0"/>
                <a:t>2009</a:t>
              </a:r>
            </a:p>
          </p:txBody>
        </p:sp>
      </p:grpSp>
      <p:cxnSp>
        <p:nvCxnSpPr>
          <p:cNvPr id="46" name="Straight Connector 45"/>
          <p:cNvCxnSpPr>
            <a:stCxn id="47" idx="0"/>
          </p:cNvCxnSpPr>
          <p:nvPr/>
        </p:nvCxnSpPr>
        <p:spPr>
          <a:xfrm flipV="1">
            <a:off x="7167440" y="2407642"/>
            <a:ext cx="0" cy="730770"/>
          </a:xfrm>
          <a:prstGeom prst="line">
            <a:avLst/>
          </a:prstGeom>
          <a:ln>
            <a:solidFill>
              <a:srgbClr val="FF0000"/>
            </a:solidFill>
            <a:tailEnd type="oval" w="lg" len="lg"/>
          </a:ln>
        </p:spPr>
        <p:style>
          <a:lnRef idx="2">
            <a:schemeClr val="accent2"/>
          </a:lnRef>
          <a:fillRef idx="0">
            <a:schemeClr val="accent2"/>
          </a:fillRef>
          <a:effectRef idx="1">
            <a:schemeClr val="accent2"/>
          </a:effectRef>
          <a:fontRef idx="minor">
            <a:schemeClr val="tx1"/>
          </a:fontRef>
        </p:style>
      </p:cxnSp>
      <p:sp>
        <p:nvSpPr>
          <p:cNvPr id="47" name="Rectangle 46"/>
          <p:cNvSpPr/>
          <p:nvPr/>
        </p:nvSpPr>
        <p:spPr>
          <a:xfrm>
            <a:off x="6186017" y="3138412"/>
            <a:ext cx="1962846" cy="1384995"/>
          </a:xfrm>
          <a:prstGeom prst="rect">
            <a:avLst/>
          </a:prstGeom>
        </p:spPr>
        <p:txBody>
          <a:bodyPr wrap="square">
            <a:spAutoFit/>
          </a:bodyPr>
          <a:lstStyle/>
          <a:p>
            <a:pPr algn="ctr"/>
            <a:r>
              <a:rPr lang="en-IE" sz="1400" dirty="0"/>
              <a:t>Chua redefined the </a:t>
            </a:r>
            <a:r>
              <a:rPr lang="en-IE" sz="1400" dirty="0">
                <a:solidFill>
                  <a:srgbClr val="FF0000"/>
                </a:solidFill>
              </a:rPr>
              <a:t>memristor</a:t>
            </a:r>
            <a:r>
              <a:rPr lang="en-IE" sz="1400" dirty="0"/>
              <a:t> as “all 2-terminal non-volatile memory devices based on resistance switching are memristors”. </a:t>
            </a:r>
            <a:r>
              <a:rPr lang="en-IE" sz="1400" dirty="0" smtClean="0"/>
              <a:t>[4]</a:t>
            </a:r>
            <a:endParaRPr lang="en-IE" sz="1400" dirty="0"/>
          </a:p>
        </p:txBody>
      </p:sp>
      <p:sp>
        <p:nvSpPr>
          <p:cNvPr id="48" name="Rectangle 47"/>
          <p:cNvSpPr/>
          <p:nvPr/>
        </p:nvSpPr>
        <p:spPr>
          <a:xfrm>
            <a:off x="6883744" y="2049639"/>
            <a:ext cx="567393" cy="307777"/>
          </a:xfrm>
          <a:prstGeom prst="rect">
            <a:avLst/>
          </a:prstGeom>
        </p:spPr>
        <p:txBody>
          <a:bodyPr wrap="square">
            <a:spAutoFit/>
          </a:bodyPr>
          <a:lstStyle/>
          <a:p>
            <a:pPr algn="ctr"/>
            <a:r>
              <a:rPr lang="en-IE" sz="1400" dirty="0"/>
              <a:t>2011</a:t>
            </a:r>
          </a:p>
        </p:txBody>
      </p:sp>
      <p:sp>
        <p:nvSpPr>
          <p:cNvPr id="49" name="Rectangle 48"/>
          <p:cNvSpPr/>
          <p:nvPr/>
        </p:nvSpPr>
        <p:spPr>
          <a:xfrm>
            <a:off x="7715788" y="2262634"/>
            <a:ext cx="567392" cy="307777"/>
          </a:xfrm>
          <a:prstGeom prst="rect">
            <a:avLst/>
          </a:prstGeom>
        </p:spPr>
        <p:txBody>
          <a:bodyPr wrap="square">
            <a:spAutoFit/>
          </a:bodyPr>
          <a:lstStyle/>
          <a:p>
            <a:pPr algn="ctr"/>
            <a:r>
              <a:rPr lang="en-IE" sz="1400" dirty="0"/>
              <a:t>2013</a:t>
            </a:r>
          </a:p>
        </p:txBody>
      </p:sp>
      <p:pic>
        <p:nvPicPr>
          <p:cNvPr id="1026" name="Picture 2" descr="C:\Users\ELEC\Dropbox\4th Year\Memristor\Matlab\GUI\images\chu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61480" y="1182514"/>
            <a:ext cx="576064" cy="806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1547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ELEC\Dropbox\4th Year\Memristor\Interim Report\HP-State alph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1881" y="1520148"/>
            <a:ext cx="3449712" cy="139055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4763806" y="2910706"/>
            <a:ext cx="3719795" cy="190079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IE"/>
          </a:p>
        </p:txBody>
      </p:sp>
      <p:pic>
        <p:nvPicPr>
          <p:cNvPr id="1026" name="Picture 2" descr="C:\Users\ELEC\Dropbox\4th Year\Memristor\Interim Report\Crossbar Memrist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2368577"/>
            <a:ext cx="2381903" cy="246955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2008" y="4134842"/>
            <a:ext cx="929432" cy="707886"/>
          </a:xfrm>
          <a:prstGeom prst="rect">
            <a:avLst/>
          </a:prstGeom>
        </p:spPr>
        <p:txBody>
          <a:bodyPr wrap="square">
            <a:spAutoFit/>
          </a:bodyPr>
          <a:lstStyle/>
          <a:p>
            <a:pPr algn="ctr"/>
            <a:r>
              <a:rPr lang="en-US" sz="1000" b="1" dirty="0" smtClean="0">
                <a:solidFill>
                  <a:schemeClr val="accent1"/>
                </a:solidFill>
              </a:rPr>
              <a:t>HP Crossbar Memristor Composition [3] </a:t>
            </a:r>
            <a:endParaRPr lang="en-GB" sz="1000" b="1" dirty="0">
              <a:solidFill>
                <a:schemeClr val="accent1"/>
              </a:solidFill>
            </a:endParaRPr>
          </a:p>
        </p:txBody>
      </p:sp>
      <mc:AlternateContent xmlns:mc="http://schemas.openxmlformats.org/markup-compatibility/2006" xmlns:a14="http://schemas.microsoft.com/office/drawing/2010/main">
        <mc:Choice Requires="a14">
          <p:sp>
            <p:nvSpPr>
              <p:cNvPr id="6" name="Rectangle 5"/>
              <p:cNvSpPr/>
              <p:nvPr/>
            </p:nvSpPr>
            <p:spPr>
              <a:xfrm>
                <a:off x="5748223" y="4411151"/>
                <a:ext cx="2099101" cy="41280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100" i="1" smtClean="0">
                          <a:solidFill>
                            <a:srgbClr val="FF0000"/>
                          </a:solidFill>
                          <a:latin typeface="Cambria Math"/>
                        </a:rPr>
                        <m:t>𝑀</m:t>
                      </m:r>
                      <m:d>
                        <m:dPr>
                          <m:ctrlPr>
                            <a:rPr lang="en-GB" sz="1100" i="1">
                              <a:solidFill>
                                <a:srgbClr val="FF0000"/>
                              </a:solidFill>
                              <a:latin typeface="Cambria Math"/>
                            </a:rPr>
                          </m:ctrlPr>
                        </m:dPr>
                        <m:e>
                          <m:r>
                            <a:rPr lang="en-IE" sz="1100" i="1">
                              <a:solidFill>
                                <a:srgbClr val="FF0000"/>
                              </a:solidFill>
                              <a:latin typeface="Cambria Math"/>
                            </a:rPr>
                            <m:t>𝑞</m:t>
                          </m:r>
                        </m:e>
                      </m:d>
                      <m:r>
                        <a:rPr lang="en-IE" sz="1100" i="1">
                          <a:solidFill>
                            <a:srgbClr val="FF0000"/>
                          </a:solidFill>
                          <a:latin typeface="Cambria Math"/>
                        </a:rPr>
                        <m:t>=</m:t>
                      </m:r>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𝑂𝐹𝐹</m:t>
                          </m:r>
                        </m:sub>
                      </m:sSub>
                      <m:d>
                        <m:dPr>
                          <m:ctrlPr>
                            <a:rPr lang="en-GB" sz="1100" i="1">
                              <a:solidFill>
                                <a:srgbClr val="FF0000"/>
                              </a:solidFill>
                              <a:latin typeface="Cambria Math"/>
                            </a:rPr>
                          </m:ctrlPr>
                        </m:dPr>
                        <m:e>
                          <m:r>
                            <a:rPr lang="en-IE" sz="1100" i="1">
                              <a:solidFill>
                                <a:srgbClr val="FF0000"/>
                              </a:solidFill>
                              <a:latin typeface="Cambria Math"/>
                            </a:rPr>
                            <m:t>1−</m:t>
                          </m:r>
                          <m:f>
                            <m:fPr>
                              <m:ctrlPr>
                                <a:rPr lang="en-GB" sz="1100" i="1">
                                  <a:solidFill>
                                    <a:srgbClr val="FF0000"/>
                                  </a:solidFill>
                                  <a:latin typeface="Cambria Math"/>
                                </a:rPr>
                              </m:ctrlPr>
                            </m:fPr>
                            <m:num>
                              <m:sSub>
                                <m:sSubPr>
                                  <m:ctrlPr>
                                    <a:rPr lang="en-GB" sz="1100" i="1">
                                      <a:solidFill>
                                        <a:srgbClr val="FF0000"/>
                                      </a:solidFill>
                                      <a:latin typeface="Cambria Math"/>
                                    </a:rPr>
                                  </m:ctrlPr>
                                </m:sSubPr>
                                <m:e>
                                  <m:r>
                                    <a:rPr lang="en-IE" sz="1100" i="1">
                                      <a:solidFill>
                                        <a:srgbClr val="FF0000"/>
                                      </a:solidFill>
                                      <a:latin typeface="Cambria Math"/>
                                    </a:rPr>
                                    <m:t>𝜇</m:t>
                                  </m:r>
                                </m:e>
                                <m:sub>
                                  <m:r>
                                    <a:rPr lang="en-IE" sz="1100" i="1">
                                      <a:solidFill>
                                        <a:srgbClr val="FF0000"/>
                                      </a:solidFill>
                                      <a:latin typeface="Cambria Math"/>
                                    </a:rPr>
                                    <m:t>𝑣</m:t>
                                  </m:r>
                                </m:sub>
                              </m:sSub>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num>
                            <m:den>
                              <m:sSup>
                                <m:sSupPr>
                                  <m:ctrlPr>
                                    <a:rPr lang="en-GB" sz="1100" i="1">
                                      <a:solidFill>
                                        <a:srgbClr val="FF0000"/>
                                      </a:solidFill>
                                      <a:latin typeface="Cambria Math"/>
                                    </a:rPr>
                                  </m:ctrlPr>
                                </m:sSupPr>
                                <m:e>
                                  <m:r>
                                    <a:rPr lang="en-IE" sz="1100" i="1">
                                      <a:solidFill>
                                        <a:srgbClr val="FF0000"/>
                                      </a:solidFill>
                                      <a:latin typeface="Cambria Math"/>
                                    </a:rPr>
                                    <m:t>𝐷</m:t>
                                  </m:r>
                                </m:e>
                                <m:sup>
                                  <m:r>
                                    <a:rPr lang="en-IE" sz="1100" i="1">
                                      <a:solidFill>
                                        <a:srgbClr val="FF0000"/>
                                      </a:solidFill>
                                      <a:latin typeface="Cambria Math"/>
                                    </a:rPr>
                                    <m:t>2</m:t>
                                  </m:r>
                                </m:sup>
                              </m:sSup>
                            </m:den>
                          </m:f>
                          <m:r>
                            <a:rPr lang="en-IE" sz="1100" i="1">
                              <a:solidFill>
                                <a:srgbClr val="FF0000"/>
                              </a:solidFill>
                              <a:latin typeface="Cambria Math"/>
                            </a:rPr>
                            <m:t>𝑞</m:t>
                          </m:r>
                          <m:r>
                            <a:rPr lang="en-IE" sz="1100" i="1">
                              <a:solidFill>
                                <a:srgbClr val="FF0000"/>
                              </a:solidFill>
                              <a:latin typeface="Cambria Math"/>
                            </a:rPr>
                            <m:t>(</m:t>
                          </m:r>
                          <m:r>
                            <a:rPr lang="en-IE" sz="1100" i="1">
                              <a:solidFill>
                                <a:srgbClr val="FF0000"/>
                              </a:solidFill>
                              <a:latin typeface="Cambria Math"/>
                            </a:rPr>
                            <m:t>𝑡</m:t>
                          </m:r>
                          <m:r>
                            <a:rPr lang="en-IE" sz="1100" i="1">
                              <a:solidFill>
                                <a:srgbClr val="FF0000"/>
                              </a:solidFill>
                              <a:latin typeface="Cambria Math"/>
                            </a:rPr>
                            <m:t>)</m:t>
                          </m:r>
                        </m:e>
                      </m:d>
                    </m:oMath>
                  </m:oMathPara>
                </a14:m>
                <a:endParaRPr lang="en-GB" sz="1100" dirty="0">
                  <a:solidFill>
                    <a:srgbClr val="FF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5748223" y="4411151"/>
                <a:ext cx="2099101" cy="412805"/>
              </a:xfrm>
              <a:prstGeom prst="rect">
                <a:avLst/>
              </a:prstGeom>
              <a:blipFill rotWithShape="1">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5393928" y="3134030"/>
                <a:ext cx="2807692" cy="4726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100" i="1" smtClean="0">
                          <a:solidFill>
                            <a:srgbClr val="FF0000"/>
                          </a:solidFill>
                          <a:latin typeface="Cambria Math"/>
                        </a:rPr>
                        <m:t>𝑣</m:t>
                      </m:r>
                      <m:d>
                        <m:dPr>
                          <m:ctrlPr>
                            <a:rPr lang="en-GB" sz="1100" i="1">
                              <a:solidFill>
                                <a:srgbClr val="FF0000"/>
                              </a:solidFill>
                              <a:latin typeface="Cambria Math"/>
                            </a:rPr>
                          </m:ctrlPr>
                        </m:dPr>
                        <m:e>
                          <m:r>
                            <a:rPr lang="en-IE" sz="1100" i="1">
                              <a:solidFill>
                                <a:srgbClr val="FF0000"/>
                              </a:solidFill>
                              <a:latin typeface="Cambria Math"/>
                            </a:rPr>
                            <m:t>𝑡</m:t>
                          </m:r>
                        </m:e>
                      </m:d>
                      <m:r>
                        <a:rPr lang="en-IE" sz="1100" i="1">
                          <a:solidFill>
                            <a:srgbClr val="FF0000"/>
                          </a:solidFill>
                          <a:latin typeface="Cambria Math"/>
                        </a:rPr>
                        <m:t>=</m:t>
                      </m:r>
                      <m:d>
                        <m:dPr>
                          <m:ctrlPr>
                            <a:rPr lang="en-GB" sz="1100" i="1">
                              <a:solidFill>
                                <a:srgbClr val="FF0000"/>
                              </a:solidFill>
                              <a:latin typeface="Cambria Math"/>
                            </a:rPr>
                          </m:ctrlPr>
                        </m:dPr>
                        <m:e>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f>
                            <m:fPr>
                              <m:ctrlPr>
                                <a:rPr lang="en-GB" sz="1100" i="1">
                                  <a:solidFill>
                                    <a:srgbClr val="FF0000"/>
                                  </a:solidFill>
                                  <a:latin typeface="Cambria Math"/>
                                </a:rPr>
                              </m:ctrlPr>
                            </m:fPr>
                            <m:num>
                              <m:r>
                                <a:rPr lang="en-IE" sz="1100" i="1">
                                  <a:solidFill>
                                    <a:srgbClr val="FF0000"/>
                                  </a:solidFill>
                                  <a:latin typeface="Cambria Math"/>
                                </a:rPr>
                                <m:t>𝑤</m:t>
                              </m:r>
                              <m:d>
                                <m:dPr>
                                  <m:ctrlPr>
                                    <a:rPr lang="en-GB"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𝐷</m:t>
                              </m:r>
                            </m:den>
                          </m:f>
                          <m:r>
                            <a:rPr lang="en-IE" sz="1100" i="1">
                              <a:solidFill>
                                <a:srgbClr val="FF0000"/>
                              </a:solidFill>
                              <a:latin typeface="Cambria Math"/>
                            </a:rPr>
                            <m:t>+</m:t>
                          </m:r>
                          <m:sSub>
                            <m:sSubPr>
                              <m:ctrlPr>
                                <a:rPr lang="en-GB"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𝑂𝐹𝐹</m:t>
                              </m:r>
                            </m:sub>
                          </m:sSub>
                          <m:d>
                            <m:dPr>
                              <m:ctrlPr>
                                <a:rPr lang="en-GB" sz="1100" i="1">
                                  <a:solidFill>
                                    <a:srgbClr val="FF0000"/>
                                  </a:solidFill>
                                  <a:latin typeface="Cambria Math"/>
                                </a:rPr>
                              </m:ctrlPr>
                            </m:dPr>
                            <m:e>
                              <m:r>
                                <a:rPr lang="en-IE" sz="1100" i="1">
                                  <a:solidFill>
                                    <a:srgbClr val="FF0000"/>
                                  </a:solidFill>
                                  <a:latin typeface="Cambria Math"/>
                                </a:rPr>
                                <m:t>1−</m:t>
                              </m:r>
                              <m:f>
                                <m:fPr>
                                  <m:ctrlPr>
                                    <a:rPr lang="en-GB" sz="1100" i="1">
                                      <a:solidFill>
                                        <a:srgbClr val="FF0000"/>
                                      </a:solidFill>
                                      <a:latin typeface="Cambria Math"/>
                                    </a:rPr>
                                  </m:ctrlPr>
                                </m:fPr>
                                <m:num>
                                  <m:r>
                                    <a:rPr lang="en-IE" sz="1100" i="1">
                                      <a:solidFill>
                                        <a:srgbClr val="FF0000"/>
                                      </a:solidFill>
                                      <a:latin typeface="Cambria Math"/>
                                    </a:rPr>
                                    <m:t>𝑤</m:t>
                                  </m:r>
                                  <m:d>
                                    <m:dPr>
                                      <m:ctrlPr>
                                        <a:rPr lang="en-GB"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𝐷</m:t>
                                  </m:r>
                                </m:den>
                              </m:f>
                            </m:e>
                          </m:d>
                        </m:e>
                      </m:d>
                      <m:r>
                        <a:rPr lang="en-IE" sz="1100" i="1">
                          <a:solidFill>
                            <a:srgbClr val="FF0000"/>
                          </a:solidFill>
                          <a:latin typeface="Cambria Math"/>
                        </a:rPr>
                        <m:t>𝑖</m:t>
                      </m:r>
                      <m:d>
                        <m:dPr>
                          <m:ctrlPr>
                            <a:rPr lang="en-GB" sz="1100" i="1">
                              <a:solidFill>
                                <a:srgbClr val="FF0000"/>
                              </a:solidFill>
                              <a:latin typeface="Cambria Math"/>
                            </a:rPr>
                          </m:ctrlPr>
                        </m:dPr>
                        <m:e>
                          <m:r>
                            <a:rPr lang="en-IE" sz="1100" i="1">
                              <a:solidFill>
                                <a:srgbClr val="FF0000"/>
                              </a:solidFill>
                              <a:latin typeface="Cambria Math"/>
                            </a:rPr>
                            <m:t>𝑡</m:t>
                          </m:r>
                        </m:e>
                      </m:d>
                    </m:oMath>
                  </m:oMathPara>
                </a14:m>
                <a:endParaRPr lang="en-GB" sz="1100" dirty="0">
                  <a:solidFill>
                    <a:srgbClr val="FF0000"/>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5393928" y="3134030"/>
                <a:ext cx="2807692" cy="472694"/>
              </a:xfrm>
              <a:prstGeom prst="rect">
                <a:avLst/>
              </a:prstGeom>
              <a:blipFill rotWithShape="1">
                <a:blip r:embed="rId6"/>
                <a:stretch>
                  <a:fillRect/>
                </a:stretch>
              </a:blipFill>
            </p:spPr>
            <p:txBody>
              <a:bodyPr/>
              <a:lstStyle/>
              <a:p>
                <a:r>
                  <a:rPr lang="en-IE">
                    <a:noFill/>
                  </a:rPr>
                  <a:t> </a:t>
                </a:r>
              </a:p>
            </p:txBody>
          </p:sp>
        </mc:Fallback>
      </mc:AlternateContent>
      <p:pic>
        <p:nvPicPr>
          <p:cNvPr id="10" name="Picture 9" descr="E:\Ray\My Dropbox\UCD\4th Year\Memristor\Interim Report\HP Hysteresis.PN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57514" y="2535581"/>
            <a:ext cx="2068595" cy="1546979"/>
          </a:xfrm>
          <a:prstGeom prst="rect">
            <a:avLst/>
          </a:prstGeom>
          <a:noFill/>
          <a:ln>
            <a:noFill/>
          </a:ln>
        </p:spPr>
      </p:pic>
      <p:sp>
        <p:nvSpPr>
          <p:cNvPr id="8" name="Rectangle 7"/>
          <p:cNvSpPr/>
          <p:nvPr/>
        </p:nvSpPr>
        <p:spPr>
          <a:xfrm>
            <a:off x="2557513" y="4109978"/>
            <a:ext cx="2068595" cy="400110"/>
          </a:xfrm>
          <a:prstGeom prst="rect">
            <a:avLst/>
          </a:prstGeom>
        </p:spPr>
        <p:txBody>
          <a:bodyPr wrap="square">
            <a:spAutoFit/>
          </a:bodyPr>
          <a:lstStyle/>
          <a:p>
            <a:pPr algn="ctr"/>
            <a:r>
              <a:rPr lang="en-US" sz="1000" b="1" dirty="0">
                <a:solidFill>
                  <a:schemeClr val="accent1"/>
                </a:solidFill>
              </a:rPr>
              <a:t>Pinched hysteresis </a:t>
            </a:r>
            <a:r>
              <a:rPr lang="en-US" sz="1000" b="1" dirty="0" smtClean="0">
                <a:solidFill>
                  <a:schemeClr val="accent1"/>
                </a:solidFill>
              </a:rPr>
              <a:t>loop and </a:t>
            </a:r>
          </a:p>
          <a:p>
            <a:pPr algn="ctr"/>
            <a:r>
              <a:rPr lang="en-US" sz="1000" b="1" dirty="0" smtClean="0">
                <a:solidFill>
                  <a:schemeClr val="accent1"/>
                </a:solidFill>
              </a:rPr>
              <a:t>“</a:t>
            </a:r>
            <a:r>
              <a:rPr lang="en-US" sz="1000" b="1" i="1" dirty="0" smtClean="0">
                <a:solidFill>
                  <a:schemeClr val="accent1"/>
                </a:solidFill>
              </a:rPr>
              <a:t>q</a:t>
            </a:r>
            <a:r>
              <a:rPr lang="en-US" sz="1000" b="1" dirty="0" smtClean="0">
                <a:solidFill>
                  <a:schemeClr val="accent1"/>
                </a:solidFill>
              </a:rPr>
              <a:t> vs. </a:t>
            </a:r>
            <a:r>
              <a:rPr lang="en-IE" sz="1000" b="1" i="1" dirty="0" smtClean="0">
                <a:solidFill>
                  <a:schemeClr val="accent1"/>
                </a:solidFill>
                <a:sym typeface="Symbol"/>
              </a:rPr>
              <a:t>”</a:t>
            </a:r>
            <a:r>
              <a:rPr lang="en-IE" sz="1000" b="1" dirty="0" smtClean="0">
                <a:solidFill>
                  <a:schemeClr val="accent1"/>
                </a:solidFill>
              </a:rPr>
              <a:t>  </a:t>
            </a:r>
            <a:r>
              <a:rPr lang="en-US" sz="1000" b="1" dirty="0" smtClean="0">
                <a:solidFill>
                  <a:schemeClr val="accent1"/>
                </a:solidFill>
              </a:rPr>
              <a:t>for </a:t>
            </a:r>
            <a:r>
              <a:rPr lang="en-US" sz="1000" b="1" dirty="0">
                <a:solidFill>
                  <a:schemeClr val="accent1"/>
                </a:solidFill>
              </a:rPr>
              <a:t>the HP </a:t>
            </a:r>
            <a:r>
              <a:rPr lang="en-US" sz="1000" b="1" dirty="0" smtClean="0">
                <a:solidFill>
                  <a:schemeClr val="accent1"/>
                </a:solidFill>
              </a:rPr>
              <a:t>memristor [3]</a:t>
            </a:r>
            <a:endParaRPr lang="en-GB" sz="1000" b="1" dirty="0">
              <a:solidFill>
                <a:schemeClr val="accent1"/>
              </a:solidFill>
            </a:endParaRPr>
          </a:p>
        </p:txBody>
      </p:sp>
      <mc:AlternateContent xmlns:mc="http://schemas.openxmlformats.org/markup-compatibility/2006" xmlns:a14="http://schemas.microsoft.com/office/drawing/2010/main">
        <mc:Choice Requires="a14">
          <p:sp>
            <p:nvSpPr>
              <p:cNvPr id="9" name="Rectangle 8"/>
              <p:cNvSpPr/>
              <p:nvPr/>
            </p:nvSpPr>
            <p:spPr>
              <a:xfrm>
                <a:off x="0" y="-1"/>
                <a:ext cx="4601840" cy="2292935"/>
              </a:xfrm>
              <a:prstGeom prst="rect">
                <a:avLst/>
              </a:prstGeom>
            </p:spPr>
            <p:txBody>
              <a:bodyPr wrap="square">
                <a:spAutoFit/>
              </a:bodyPr>
              <a:lstStyle/>
              <a:p>
                <a:pPr algn="just"/>
                <a:r>
                  <a:rPr lang="en-IE" sz="1100" dirty="0"/>
                  <a:t>The largest breakthrough in memristor development came when HP published a paper in 2008 entitled “The missing memristor </a:t>
                </a:r>
                <a:r>
                  <a:rPr lang="en-IE" sz="1100" dirty="0" smtClean="0"/>
                  <a:t>found”</a:t>
                </a:r>
                <a:r>
                  <a:rPr lang="en-IE" sz="1100" baseline="30000" dirty="0" smtClean="0"/>
                  <a:t>1</a:t>
                </a:r>
                <a:r>
                  <a:rPr lang="en-IE" sz="1100" dirty="0" smtClean="0"/>
                  <a:t>. </a:t>
                </a:r>
                <a:r>
                  <a:rPr lang="en-IE" sz="1100" dirty="0"/>
                  <a:t>Stanley Williams and his team had been working on developing a new high speed dense memory based on a crossbar array at the nanoscale. They needed a switch that could connect overlapping </a:t>
                </a:r>
                <a:r>
                  <a:rPr lang="en-IE" sz="1100" dirty="0" smtClean="0"/>
                  <a:t>crossbars, the switch they needed was a memristor. </a:t>
                </a:r>
              </a:p>
              <a:p>
                <a:pPr algn="just"/>
                <a:r>
                  <a:rPr lang="en-IE" sz="1100" dirty="0" smtClean="0"/>
                  <a:t>They </a:t>
                </a:r>
                <a:r>
                  <a:rPr lang="en-IE" sz="1100" dirty="0"/>
                  <a:t>developed the device by sandwiching a cube of </a:t>
                </a:r>
                <a14:m>
                  <m:oMath xmlns:m="http://schemas.openxmlformats.org/officeDocument/2006/math">
                    <m:r>
                      <a:rPr lang="en-IE" sz="1100" i="1">
                        <a:latin typeface="Cambria Math"/>
                      </a:rPr>
                      <m:t>𝑇𝑖</m:t>
                    </m:r>
                    <m:sSub>
                      <m:sSubPr>
                        <m:ctrlPr>
                          <a:rPr lang="en-IE" sz="1100" i="1">
                            <a:latin typeface="Cambria Math"/>
                          </a:rPr>
                        </m:ctrlPr>
                      </m:sSubPr>
                      <m:e>
                        <m:r>
                          <a:rPr lang="en-IE" sz="1100" i="1">
                            <a:latin typeface="Cambria Math"/>
                          </a:rPr>
                          <m:t>𝑂</m:t>
                        </m:r>
                      </m:e>
                      <m:sub>
                        <m:r>
                          <a:rPr lang="en-IE" sz="1100" i="1">
                            <a:latin typeface="Cambria Math"/>
                          </a:rPr>
                          <m:t>2</m:t>
                        </m:r>
                      </m:sub>
                    </m:sSub>
                  </m:oMath>
                </a14:m>
                <a:r>
                  <a:rPr lang="en-IE" sz="1100" dirty="0"/>
                  <a:t> between the platinum </a:t>
                </a:r>
                <a:r>
                  <a:rPr lang="en-IE" sz="1100" dirty="0" smtClean="0"/>
                  <a:t>crossbars, as shown on the right. </a:t>
                </a:r>
                <a:r>
                  <a:rPr lang="en-IE" sz="1100" dirty="0"/>
                  <a:t>A region of the </a:t>
                </a:r>
                <a14:m>
                  <m:oMath xmlns:m="http://schemas.openxmlformats.org/officeDocument/2006/math">
                    <m:r>
                      <a:rPr lang="en-IE" sz="1100" i="1">
                        <a:latin typeface="Cambria Math"/>
                      </a:rPr>
                      <m:t>𝑇𝑖</m:t>
                    </m:r>
                    <m:sSub>
                      <m:sSubPr>
                        <m:ctrlPr>
                          <a:rPr lang="en-IE" sz="1100" i="1">
                            <a:latin typeface="Cambria Math"/>
                          </a:rPr>
                        </m:ctrlPr>
                      </m:sSubPr>
                      <m:e>
                        <m:r>
                          <a:rPr lang="en-IE" sz="1100" i="1">
                            <a:latin typeface="Cambria Math"/>
                          </a:rPr>
                          <m:t>𝑂</m:t>
                        </m:r>
                      </m:e>
                      <m:sub>
                        <m:r>
                          <a:rPr lang="en-IE" sz="1100" i="1">
                            <a:latin typeface="Cambria Math"/>
                          </a:rPr>
                          <m:t>2</m:t>
                        </m:r>
                      </m:sub>
                    </m:sSub>
                  </m:oMath>
                </a14:m>
                <a:r>
                  <a:rPr lang="en-IE" sz="1100" dirty="0"/>
                  <a:t> was auto doped by removing oxygen atoms creating a </a:t>
                </a:r>
                <a14:m>
                  <m:oMath xmlns:m="http://schemas.openxmlformats.org/officeDocument/2006/math">
                    <m:r>
                      <a:rPr lang="en-IE" sz="1100" i="1">
                        <a:latin typeface="Cambria Math"/>
                      </a:rPr>
                      <m:t>𝑇𝑖</m:t>
                    </m:r>
                    <m:sSub>
                      <m:sSubPr>
                        <m:ctrlPr>
                          <a:rPr lang="en-IE" sz="1100" i="1">
                            <a:latin typeface="Cambria Math"/>
                          </a:rPr>
                        </m:ctrlPr>
                      </m:sSubPr>
                      <m:e>
                        <m:r>
                          <a:rPr lang="en-IE" sz="1100" i="1">
                            <a:latin typeface="Cambria Math"/>
                          </a:rPr>
                          <m:t>𝑂</m:t>
                        </m:r>
                      </m:e>
                      <m:sub>
                        <m:r>
                          <a:rPr lang="en-IE" sz="1100" i="1">
                            <a:latin typeface="Cambria Math"/>
                          </a:rPr>
                          <m:t>2−</m:t>
                        </m:r>
                        <m:r>
                          <a:rPr lang="en-IE" sz="1100" i="1">
                            <a:latin typeface="Cambria Math"/>
                          </a:rPr>
                          <m:t>𝑥</m:t>
                        </m:r>
                      </m:sub>
                    </m:sSub>
                  </m:oMath>
                </a14:m>
                <a:r>
                  <a:rPr lang="en-IE" sz="1100" dirty="0"/>
                  <a:t> region. These positive oxygen deficiencies can drift through the entire cube and are moved by applying an electric current. This movement changes the resistance of the memristor. The dopants will also remain in their position until a current is applied again. In this way the memristor has memory.</a:t>
                </a:r>
              </a:p>
            </p:txBody>
          </p:sp>
        </mc:Choice>
        <mc:Fallback xmlns="">
          <p:sp>
            <p:nvSpPr>
              <p:cNvPr id="9" name="Rectangle 8"/>
              <p:cNvSpPr>
                <a:spLocks noRot="1" noChangeAspect="1" noMove="1" noResize="1" noEditPoints="1" noAdjustHandles="1" noChangeArrowheads="1" noChangeShapeType="1" noTextEdit="1"/>
              </p:cNvSpPr>
              <p:nvPr/>
            </p:nvSpPr>
            <p:spPr>
              <a:xfrm>
                <a:off x="0" y="-1"/>
                <a:ext cx="4601840" cy="2292935"/>
              </a:xfrm>
              <a:prstGeom prst="rect">
                <a:avLst/>
              </a:prstGeom>
              <a:blipFill rotWithShape="1">
                <a:blip r:embed="rId8"/>
                <a:stretch>
                  <a:fillRect t="-266" b="-798"/>
                </a:stretch>
              </a:blipFill>
            </p:spPr>
            <p:txBody>
              <a:bodyPr/>
              <a:lstStyle/>
              <a:p>
                <a:r>
                  <a:rPr lang="en-IE">
                    <a:noFill/>
                  </a:rPr>
                  <a:t> </a:t>
                </a:r>
              </a:p>
            </p:txBody>
          </p:sp>
        </mc:Fallback>
      </mc:AlternateContent>
      <p:sp>
        <p:nvSpPr>
          <p:cNvPr id="13" name="Rectangle 12"/>
          <p:cNvSpPr/>
          <p:nvPr/>
        </p:nvSpPr>
        <p:spPr>
          <a:xfrm>
            <a:off x="4889873" y="0"/>
            <a:ext cx="3593728" cy="1673736"/>
          </a:xfrm>
          <a:prstGeom prst="rect">
            <a:avLst/>
          </a:prstGeom>
        </p:spPr>
        <p:txBody>
          <a:bodyPr wrap="square">
            <a:spAutoFit/>
          </a:bodyPr>
          <a:lstStyle/>
          <a:p>
            <a:pPr algn="just"/>
            <a:r>
              <a:rPr lang="en-IE" sz="1100" b="1" dirty="0" smtClean="0"/>
              <a:t>Fig. a</a:t>
            </a:r>
            <a:r>
              <a:rPr lang="en-IE" sz="1100" dirty="0" smtClean="0"/>
              <a:t>  below shows </a:t>
            </a:r>
            <a:r>
              <a:rPr lang="en-IE" sz="1100" dirty="0"/>
              <a:t>the initial condition of the memristor. The oxygen vacancies act as positive dopants. In </a:t>
            </a:r>
            <a:r>
              <a:rPr lang="en-IE" sz="1100" b="1" dirty="0" smtClean="0"/>
              <a:t>Fig. b</a:t>
            </a:r>
            <a:r>
              <a:rPr lang="en-IE" sz="1100" dirty="0" smtClean="0"/>
              <a:t> </a:t>
            </a:r>
            <a:r>
              <a:rPr lang="en-IE" sz="1100" dirty="0"/>
              <a:t>a positive bias is applied to the memristor and the positive charges are repelled throughout the memristor causing the boundary between the two materials to shift. In this way the resistance of the device is lowered and the device is said to be on. In </a:t>
            </a:r>
            <a:r>
              <a:rPr lang="en-US" sz="1100" b="1" dirty="0" smtClean="0"/>
              <a:t>Fig. </a:t>
            </a:r>
            <a:r>
              <a:rPr lang="en-IE" sz="1100" b="1" dirty="0" smtClean="0"/>
              <a:t>c</a:t>
            </a:r>
            <a:r>
              <a:rPr lang="en-IE" sz="1100" dirty="0" smtClean="0"/>
              <a:t> </a:t>
            </a:r>
            <a:r>
              <a:rPr lang="en-IE" sz="1100" dirty="0"/>
              <a:t>a negative bias is applied, the positive charges are attracted to the top of the device, the resistance increases and the device is said to be off</a:t>
            </a:r>
            <a:r>
              <a:rPr lang="en-IE" sz="1100" dirty="0" smtClean="0"/>
              <a:t>. [3]</a:t>
            </a:r>
            <a:endParaRPr lang="en-IE" sz="1100" dirty="0"/>
          </a:p>
        </p:txBody>
      </p:sp>
      <p:sp>
        <p:nvSpPr>
          <p:cNvPr id="14" name="Rectangle 13"/>
          <p:cNvSpPr/>
          <p:nvPr/>
        </p:nvSpPr>
        <p:spPr>
          <a:xfrm>
            <a:off x="4745856" y="2912504"/>
            <a:ext cx="1781257" cy="261610"/>
          </a:xfrm>
          <a:prstGeom prst="rect">
            <a:avLst/>
          </a:prstGeom>
        </p:spPr>
        <p:txBody>
          <a:bodyPr wrap="none">
            <a:spAutoFit/>
          </a:bodyPr>
          <a:lstStyle/>
          <a:p>
            <a:r>
              <a:rPr lang="en-IE" sz="1100" dirty="0" smtClean="0"/>
              <a:t>Voltage through memristor:</a:t>
            </a:r>
            <a:endParaRPr lang="en-IE" sz="1100" dirty="0"/>
          </a:p>
        </p:txBody>
      </p:sp>
      <p:sp>
        <p:nvSpPr>
          <p:cNvPr id="18" name="Rectangle 17"/>
          <p:cNvSpPr/>
          <p:nvPr/>
        </p:nvSpPr>
        <p:spPr>
          <a:xfrm>
            <a:off x="5150654" y="3531854"/>
            <a:ext cx="3332964" cy="430887"/>
          </a:xfrm>
          <a:prstGeom prst="rect">
            <a:avLst/>
          </a:prstGeom>
        </p:spPr>
        <p:txBody>
          <a:bodyPr wrap="none">
            <a:spAutoFit/>
          </a:bodyPr>
          <a:lstStyle/>
          <a:p>
            <a:r>
              <a:rPr lang="en-IE" sz="1100" i="1" dirty="0" smtClean="0"/>
              <a:t>R</a:t>
            </a:r>
            <a:r>
              <a:rPr lang="en-IE" sz="1100" i="1" baseline="-25000" dirty="0" smtClean="0"/>
              <a:t>ON</a:t>
            </a:r>
            <a:r>
              <a:rPr lang="en-IE" sz="1100" dirty="0" smtClean="0"/>
              <a:t> = resistance when on,    </a:t>
            </a:r>
            <a:r>
              <a:rPr lang="en-IE" sz="1100" i="1" dirty="0" smtClean="0"/>
              <a:t>R</a:t>
            </a:r>
            <a:r>
              <a:rPr lang="en-IE" sz="1100" i="1" baseline="-25000" dirty="0" smtClean="0"/>
              <a:t>OFF</a:t>
            </a:r>
            <a:r>
              <a:rPr lang="en-IE" sz="1100" dirty="0" smtClean="0"/>
              <a:t> = resistance when off</a:t>
            </a:r>
          </a:p>
          <a:p>
            <a:r>
              <a:rPr lang="en-IE" sz="1100" i="1" dirty="0" smtClean="0"/>
              <a:t>D</a:t>
            </a:r>
            <a:r>
              <a:rPr lang="en-IE" sz="1100" dirty="0" smtClean="0"/>
              <a:t> = length of device, 	        </a:t>
            </a:r>
            <a:r>
              <a:rPr lang="en-IE" sz="1100" i="1" dirty="0" smtClean="0"/>
              <a:t>w</a:t>
            </a:r>
            <a:r>
              <a:rPr lang="en-IE" sz="1100" dirty="0" smtClean="0"/>
              <a:t> = width of doped region</a:t>
            </a:r>
            <a:endParaRPr lang="en-IE" sz="1100" dirty="0"/>
          </a:p>
        </p:txBody>
      </p:sp>
      <p:sp>
        <p:nvSpPr>
          <p:cNvPr id="19" name="Rectangle 18"/>
          <p:cNvSpPr/>
          <p:nvPr/>
        </p:nvSpPr>
        <p:spPr>
          <a:xfrm>
            <a:off x="4745856" y="4494882"/>
            <a:ext cx="979755" cy="261610"/>
          </a:xfrm>
          <a:prstGeom prst="rect">
            <a:avLst/>
          </a:prstGeom>
        </p:spPr>
        <p:txBody>
          <a:bodyPr wrap="none">
            <a:spAutoFit/>
          </a:bodyPr>
          <a:lstStyle/>
          <a:p>
            <a:r>
              <a:rPr lang="en-IE" sz="1100" dirty="0" smtClean="0"/>
              <a:t>Memristance:</a:t>
            </a:r>
            <a:endParaRPr lang="en-IE" sz="1100" dirty="0"/>
          </a:p>
        </p:txBody>
      </p:sp>
      <mc:AlternateContent xmlns:mc="http://schemas.openxmlformats.org/markup-compatibility/2006" xmlns:a14="http://schemas.microsoft.com/office/drawing/2010/main">
        <mc:Choice Requires="a14">
          <p:sp>
            <p:nvSpPr>
              <p:cNvPr id="20" name="Rectangle 19"/>
              <p:cNvSpPr/>
              <p:nvPr/>
            </p:nvSpPr>
            <p:spPr>
              <a:xfrm>
                <a:off x="7415526" y="3962741"/>
                <a:ext cx="1054200" cy="446148"/>
              </a:xfrm>
              <a:prstGeom prst="rect">
                <a:avLst/>
              </a:prstGeom>
            </p:spPr>
            <p:txBody>
              <a:bodyPr wrap="square">
                <a:spAutoFit/>
              </a:bodyPr>
              <a:lstStyle/>
              <a:p>
                <a14:m>
                  <m:oMath xmlns:m="http://schemas.openxmlformats.org/officeDocument/2006/math">
                    <m:sSub>
                      <m:sSubPr>
                        <m:ctrlPr>
                          <a:rPr lang="en-IE" sz="1100" i="1">
                            <a:latin typeface="Cambria Math"/>
                          </a:rPr>
                        </m:ctrlPr>
                      </m:sSubPr>
                      <m:e>
                        <m:r>
                          <a:rPr lang="en-IE" sz="1100" i="1">
                            <a:latin typeface="Cambria Math"/>
                          </a:rPr>
                          <m:t>𝜇</m:t>
                        </m:r>
                      </m:e>
                      <m:sub>
                        <m:r>
                          <a:rPr lang="en-IE" sz="1100" i="1">
                            <a:latin typeface="Cambria Math"/>
                          </a:rPr>
                          <m:t>𝑣</m:t>
                        </m:r>
                      </m:sub>
                    </m:sSub>
                  </m:oMath>
                </a14:m>
                <a:r>
                  <a:rPr lang="en-IE" sz="1100" dirty="0"/>
                  <a:t> </a:t>
                </a:r>
                <a:r>
                  <a:rPr lang="en-IE" sz="1100" dirty="0" smtClean="0"/>
                  <a:t>= </a:t>
                </a:r>
                <a:r>
                  <a:rPr lang="en-IE" sz="1100" dirty="0"/>
                  <a:t>average ion mobility</a:t>
                </a:r>
              </a:p>
            </p:txBody>
          </p:sp>
        </mc:Choice>
        <mc:Fallback xmlns="">
          <p:sp>
            <p:nvSpPr>
              <p:cNvPr id="20" name="Rectangle 19"/>
              <p:cNvSpPr>
                <a:spLocks noRot="1" noChangeAspect="1" noMove="1" noResize="1" noEditPoints="1" noAdjustHandles="1" noChangeArrowheads="1" noChangeShapeType="1" noTextEdit="1"/>
              </p:cNvSpPr>
              <p:nvPr/>
            </p:nvSpPr>
            <p:spPr>
              <a:xfrm>
                <a:off x="7415526" y="3962741"/>
                <a:ext cx="1054200" cy="446148"/>
              </a:xfrm>
              <a:prstGeom prst="rect">
                <a:avLst/>
              </a:prstGeom>
              <a:blipFill rotWithShape="1">
                <a:blip r:embed="rId9"/>
                <a:stretch>
                  <a:fillRect b="-8219"/>
                </a:stretch>
              </a:blipFill>
            </p:spPr>
            <p:txBody>
              <a:bodyPr/>
              <a:lstStyle/>
              <a:p>
                <a:r>
                  <a:rPr lang="en-IE">
                    <a:noFill/>
                  </a:rPr>
                  <a:t> </a:t>
                </a:r>
              </a:p>
            </p:txBody>
          </p:sp>
        </mc:Fallback>
      </mc:AlternateContent>
      <p:cxnSp>
        <p:nvCxnSpPr>
          <p:cNvPr id="21" name="Straight Connector 20"/>
          <p:cNvCxnSpPr/>
          <p:nvPr/>
        </p:nvCxnSpPr>
        <p:spPr>
          <a:xfrm>
            <a:off x="0" y="2334642"/>
            <a:ext cx="4763806" cy="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flipH="1" flipV="1">
            <a:off x="4763806" y="0"/>
            <a:ext cx="1" cy="2912505"/>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9" name="Rectangle 28"/>
              <p:cNvSpPr/>
              <p:nvPr/>
            </p:nvSpPr>
            <p:spPr>
              <a:xfrm>
                <a:off x="5753968" y="3975404"/>
                <a:ext cx="1403909" cy="4208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IE" sz="1100" i="1" smtClean="0">
                              <a:solidFill>
                                <a:srgbClr val="FF0000"/>
                              </a:solidFill>
                              <a:latin typeface="Cambria Math"/>
                            </a:rPr>
                          </m:ctrlPr>
                        </m:fPr>
                        <m:num>
                          <m:r>
                            <a:rPr lang="en-IE" sz="1100" i="1">
                              <a:solidFill>
                                <a:srgbClr val="FF0000"/>
                              </a:solidFill>
                              <a:latin typeface="Cambria Math"/>
                            </a:rPr>
                            <m:t>𝑑𝑤</m:t>
                          </m:r>
                          <m:d>
                            <m:dPr>
                              <m:ctrlPr>
                                <a:rPr lang="en-IE" sz="1100" i="1">
                                  <a:solidFill>
                                    <a:srgbClr val="FF0000"/>
                                  </a:solidFill>
                                  <a:latin typeface="Cambria Math"/>
                                </a:rPr>
                              </m:ctrlPr>
                            </m:dPr>
                            <m:e>
                              <m:r>
                                <a:rPr lang="en-IE" sz="1100" i="1">
                                  <a:solidFill>
                                    <a:srgbClr val="FF0000"/>
                                  </a:solidFill>
                                  <a:latin typeface="Cambria Math"/>
                                </a:rPr>
                                <m:t>𝑡</m:t>
                              </m:r>
                            </m:e>
                          </m:d>
                        </m:num>
                        <m:den>
                          <m:r>
                            <a:rPr lang="en-IE" sz="1100" i="1">
                              <a:solidFill>
                                <a:srgbClr val="FF0000"/>
                              </a:solidFill>
                              <a:latin typeface="Cambria Math"/>
                            </a:rPr>
                            <m:t>𝑑𝑡</m:t>
                          </m:r>
                        </m:den>
                      </m:f>
                      <m:r>
                        <a:rPr lang="en-IE" sz="1100" i="1">
                          <a:solidFill>
                            <a:srgbClr val="FF0000"/>
                          </a:solidFill>
                          <a:latin typeface="Cambria Math"/>
                        </a:rPr>
                        <m:t>=</m:t>
                      </m:r>
                      <m:sSub>
                        <m:sSubPr>
                          <m:ctrlPr>
                            <a:rPr lang="en-IE" sz="1100" i="1">
                              <a:solidFill>
                                <a:srgbClr val="FF0000"/>
                              </a:solidFill>
                              <a:latin typeface="Cambria Math"/>
                            </a:rPr>
                          </m:ctrlPr>
                        </m:sSubPr>
                        <m:e>
                          <m:r>
                            <a:rPr lang="en-IE" sz="1100" i="1">
                              <a:solidFill>
                                <a:srgbClr val="FF0000"/>
                              </a:solidFill>
                              <a:latin typeface="Cambria Math"/>
                            </a:rPr>
                            <m:t>𝜇</m:t>
                          </m:r>
                        </m:e>
                        <m:sub>
                          <m:r>
                            <a:rPr lang="en-IE" sz="1100" i="1">
                              <a:solidFill>
                                <a:srgbClr val="FF0000"/>
                              </a:solidFill>
                              <a:latin typeface="Cambria Math"/>
                            </a:rPr>
                            <m:t>𝑣</m:t>
                          </m:r>
                        </m:sub>
                      </m:sSub>
                      <m:f>
                        <m:fPr>
                          <m:ctrlPr>
                            <a:rPr lang="en-IE" sz="1100" i="1">
                              <a:solidFill>
                                <a:srgbClr val="FF0000"/>
                              </a:solidFill>
                              <a:latin typeface="Cambria Math"/>
                            </a:rPr>
                          </m:ctrlPr>
                        </m:fPr>
                        <m:num>
                          <m:sSub>
                            <m:sSubPr>
                              <m:ctrlPr>
                                <a:rPr lang="en-IE" sz="1100" i="1">
                                  <a:solidFill>
                                    <a:srgbClr val="FF0000"/>
                                  </a:solidFill>
                                  <a:latin typeface="Cambria Math"/>
                                </a:rPr>
                              </m:ctrlPr>
                            </m:sSubPr>
                            <m:e>
                              <m:r>
                                <a:rPr lang="en-IE" sz="1100" i="1">
                                  <a:solidFill>
                                    <a:srgbClr val="FF0000"/>
                                  </a:solidFill>
                                  <a:latin typeface="Cambria Math"/>
                                </a:rPr>
                                <m:t>𝑅</m:t>
                              </m:r>
                            </m:e>
                            <m:sub>
                              <m:r>
                                <a:rPr lang="en-IE" sz="1100" i="1">
                                  <a:solidFill>
                                    <a:srgbClr val="FF0000"/>
                                  </a:solidFill>
                                  <a:latin typeface="Cambria Math"/>
                                </a:rPr>
                                <m:t>𝑂𝑁</m:t>
                              </m:r>
                            </m:sub>
                          </m:sSub>
                        </m:num>
                        <m:den>
                          <m:r>
                            <a:rPr lang="en-IE" sz="1100" i="1">
                              <a:solidFill>
                                <a:srgbClr val="FF0000"/>
                              </a:solidFill>
                              <a:latin typeface="Cambria Math"/>
                            </a:rPr>
                            <m:t>𝐷</m:t>
                          </m:r>
                        </m:den>
                      </m:f>
                      <m:r>
                        <a:rPr lang="en-IE" sz="1100" i="1">
                          <a:solidFill>
                            <a:srgbClr val="FF0000"/>
                          </a:solidFill>
                          <a:latin typeface="Cambria Math"/>
                        </a:rPr>
                        <m:t>𝑖</m:t>
                      </m:r>
                      <m:d>
                        <m:dPr>
                          <m:ctrlPr>
                            <a:rPr lang="en-IE" sz="1100" i="1">
                              <a:solidFill>
                                <a:srgbClr val="FF0000"/>
                              </a:solidFill>
                              <a:latin typeface="Cambria Math"/>
                            </a:rPr>
                          </m:ctrlPr>
                        </m:dPr>
                        <m:e>
                          <m:r>
                            <a:rPr lang="en-IE" sz="1100" i="1">
                              <a:solidFill>
                                <a:srgbClr val="FF0000"/>
                              </a:solidFill>
                              <a:latin typeface="Cambria Math"/>
                            </a:rPr>
                            <m:t>𝑡</m:t>
                          </m:r>
                        </m:e>
                      </m:d>
                    </m:oMath>
                  </m:oMathPara>
                </a14:m>
                <a:endParaRPr lang="en-IE" sz="1100" dirty="0">
                  <a:solidFill>
                    <a:srgbClr val="FF0000"/>
                  </a:solidFill>
                </a:endParaRPr>
              </a:p>
            </p:txBody>
          </p:sp>
        </mc:Choice>
        <mc:Fallback xmlns="">
          <p:sp>
            <p:nvSpPr>
              <p:cNvPr id="29" name="Rectangle 28"/>
              <p:cNvSpPr>
                <a:spLocks noRot="1" noChangeAspect="1" noMove="1" noResize="1" noEditPoints="1" noAdjustHandles="1" noChangeArrowheads="1" noChangeShapeType="1" noTextEdit="1"/>
              </p:cNvSpPr>
              <p:nvPr/>
            </p:nvSpPr>
            <p:spPr>
              <a:xfrm>
                <a:off x="5753968" y="3975404"/>
                <a:ext cx="1403909" cy="420821"/>
              </a:xfrm>
              <a:prstGeom prst="rect">
                <a:avLst/>
              </a:prstGeom>
              <a:blipFill rotWithShape="1">
                <a:blip r:embed="rId10"/>
                <a:stretch>
                  <a:fillRect/>
                </a:stretch>
              </a:blipFill>
            </p:spPr>
            <p:txBody>
              <a:bodyPr/>
              <a:lstStyle/>
              <a:p>
                <a:r>
                  <a:rPr lang="en-IE">
                    <a:noFill/>
                  </a:rPr>
                  <a:t> </a:t>
                </a:r>
              </a:p>
            </p:txBody>
          </p:sp>
        </mc:Fallback>
      </mc:AlternateContent>
      <p:sp>
        <p:nvSpPr>
          <p:cNvPr id="33" name="Rectangle 32"/>
          <p:cNvSpPr/>
          <p:nvPr/>
        </p:nvSpPr>
        <p:spPr>
          <a:xfrm>
            <a:off x="4745856" y="4082560"/>
            <a:ext cx="1059906" cy="261610"/>
          </a:xfrm>
          <a:prstGeom prst="rect">
            <a:avLst/>
          </a:prstGeom>
        </p:spPr>
        <p:txBody>
          <a:bodyPr wrap="none">
            <a:spAutoFit/>
          </a:bodyPr>
          <a:lstStyle/>
          <a:p>
            <a:r>
              <a:rPr lang="en-IE" sz="1100" dirty="0" smtClean="0"/>
              <a:t>State Equation:</a:t>
            </a:r>
            <a:endParaRPr lang="en-IE" sz="1100" dirty="0"/>
          </a:p>
        </p:txBody>
      </p:sp>
    </p:spTree>
    <p:extLst>
      <p:ext uri="{BB962C8B-B14F-4D97-AF65-F5344CB8AC3E}">
        <p14:creationId xmlns:p14="http://schemas.microsoft.com/office/powerpoint/2010/main" val="2378758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LEC\Dropbox\4th Year\Memristor\Interim Report\Crossbar Memristo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5774" y="10517"/>
            <a:ext cx="2381903" cy="246955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019686" y="1326530"/>
            <a:ext cx="1010295" cy="830997"/>
          </a:xfrm>
          <a:prstGeom prst="rect">
            <a:avLst/>
          </a:prstGeom>
        </p:spPr>
        <p:txBody>
          <a:bodyPr wrap="square">
            <a:spAutoFit/>
          </a:bodyPr>
          <a:lstStyle/>
          <a:p>
            <a:pPr algn="ctr"/>
            <a:r>
              <a:rPr lang="en-US" sz="1200" b="1" dirty="0" smtClean="0">
                <a:solidFill>
                  <a:schemeClr val="accent1"/>
                </a:solidFill>
              </a:rPr>
              <a:t>HP Crossbar Memristor Composition [3] </a:t>
            </a:r>
            <a:endParaRPr lang="en-GB" sz="1200" b="1" dirty="0">
              <a:solidFill>
                <a:schemeClr val="accent1"/>
              </a:solidFill>
            </a:endParaRPr>
          </a:p>
        </p:txBody>
      </p:sp>
      <p:pic>
        <p:nvPicPr>
          <p:cNvPr id="10" name="Picture 9" descr="E:\Ray\My Dropbox\UCD\4th Year\Memristor\Interim Report\HP Hysteresis.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15005" y="2840026"/>
            <a:ext cx="2068595" cy="1546979"/>
          </a:xfrm>
          <a:prstGeom prst="rect">
            <a:avLst/>
          </a:prstGeom>
          <a:noFill/>
          <a:ln>
            <a:noFill/>
          </a:ln>
        </p:spPr>
      </p:pic>
      <p:sp>
        <p:nvSpPr>
          <p:cNvPr id="8" name="Rectangle 7"/>
          <p:cNvSpPr/>
          <p:nvPr/>
        </p:nvSpPr>
        <p:spPr>
          <a:xfrm>
            <a:off x="5019686" y="2982714"/>
            <a:ext cx="1395319" cy="830997"/>
          </a:xfrm>
          <a:prstGeom prst="rect">
            <a:avLst/>
          </a:prstGeom>
        </p:spPr>
        <p:txBody>
          <a:bodyPr wrap="square">
            <a:spAutoFit/>
          </a:bodyPr>
          <a:lstStyle/>
          <a:p>
            <a:pPr algn="ctr"/>
            <a:r>
              <a:rPr lang="en-US" sz="1200" b="1" dirty="0">
                <a:solidFill>
                  <a:schemeClr val="accent1"/>
                </a:solidFill>
              </a:rPr>
              <a:t>Pinched hysteresis </a:t>
            </a:r>
            <a:r>
              <a:rPr lang="en-US" sz="1200" b="1" dirty="0" smtClean="0">
                <a:solidFill>
                  <a:schemeClr val="accent1"/>
                </a:solidFill>
              </a:rPr>
              <a:t>loop and </a:t>
            </a:r>
          </a:p>
          <a:p>
            <a:pPr algn="ctr"/>
            <a:r>
              <a:rPr lang="en-US" sz="1200" b="1" dirty="0" smtClean="0">
                <a:solidFill>
                  <a:schemeClr val="accent1"/>
                </a:solidFill>
              </a:rPr>
              <a:t>“</a:t>
            </a:r>
            <a:r>
              <a:rPr lang="en-US" sz="1200" b="1" i="1" dirty="0" smtClean="0">
                <a:solidFill>
                  <a:schemeClr val="accent1"/>
                </a:solidFill>
              </a:rPr>
              <a:t>q</a:t>
            </a:r>
            <a:r>
              <a:rPr lang="en-US" sz="1200" b="1" dirty="0" smtClean="0">
                <a:solidFill>
                  <a:schemeClr val="accent1"/>
                </a:solidFill>
              </a:rPr>
              <a:t> vs. </a:t>
            </a:r>
            <a:r>
              <a:rPr lang="en-IE" sz="1200" b="1" i="1" dirty="0" smtClean="0">
                <a:solidFill>
                  <a:schemeClr val="accent1"/>
                </a:solidFill>
                <a:sym typeface="Symbol"/>
              </a:rPr>
              <a:t>”</a:t>
            </a:r>
            <a:r>
              <a:rPr lang="en-IE" sz="1200" b="1" dirty="0" smtClean="0">
                <a:solidFill>
                  <a:schemeClr val="accent1"/>
                </a:solidFill>
              </a:rPr>
              <a:t>  </a:t>
            </a:r>
            <a:r>
              <a:rPr lang="en-US" sz="1200" b="1" dirty="0" smtClean="0">
                <a:solidFill>
                  <a:schemeClr val="accent1"/>
                </a:solidFill>
              </a:rPr>
              <a:t>for </a:t>
            </a:r>
            <a:r>
              <a:rPr lang="en-US" sz="1200" b="1" dirty="0">
                <a:solidFill>
                  <a:schemeClr val="accent1"/>
                </a:solidFill>
              </a:rPr>
              <a:t>the HP </a:t>
            </a:r>
            <a:r>
              <a:rPr lang="en-US" sz="1200" b="1" dirty="0" smtClean="0">
                <a:solidFill>
                  <a:schemeClr val="accent1"/>
                </a:solidFill>
              </a:rPr>
              <a:t>memristor [3]</a:t>
            </a:r>
            <a:endParaRPr lang="en-GB" sz="1200" b="1" dirty="0">
              <a:solidFill>
                <a:schemeClr val="accent1"/>
              </a:solidFill>
            </a:endParaRPr>
          </a:p>
        </p:txBody>
      </p:sp>
      <mc:AlternateContent xmlns:mc="http://schemas.openxmlformats.org/markup-compatibility/2006" xmlns:a14="http://schemas.microsoft.com/office/drawing/2010/main">
        <mc:Choice Requires="a14">
          <p:sp>
            <p:nvSpPr>
              <p:cNvPr id="9" name="Rectangle 8"/>
              <p:cNvSpPr/>
              <p:nvPr/>
            </p:nvSpPr>
            <p:spPr>
              <a:xfrm>
                <a:off x="-1" y="-1"/>
                <a:ext cx="4961879" cy="4708981"/>
              </a:xfrm>
              <a:prstGeom prst="rect">
                <a:avLst/>
              </a:prstGeom>
            </p:spPr>
            <p:txBody>
              <a:bodyPr wrap="square">
                <a:spAutoFit/>
              </a:bodyPr>
              <a:lstStyle/>
              <a:p>
                <a:pPr algn="just"/>
                <a:r>
                  <a:rPr lang="en-IE" sz="1500" b="1" dirty="0" smtClean="0"/>
                  <a:t>HP Memristor</a:t>
                </a:r>
              </a:p>
              <a:p>
                <a:pPr marL="180975" indent="-180975" algn="just">
                  <a:buFont typeface="Arial" pitchFamily="34" charset="0"/>
                  <a:buChar char="•"/>
                </a:pPr>
                <a:r>
                  <a:rPr lang="en-IE" sz="1500" dirty="0" smtClean="0"/>
                  <a:t>The </a:t>
                </a:r>
                <a:r>
                  <a:rPr lang="en-IE" sz="1500" dirty="0"/>
                  <a:t>largest breakthrough in memristor development came when HP published a paper in 2008 entitled “The missing memristor </a:t>
                </a:r>
                <a:r>
                  <a:rPr lang="en-IE" sz="1500" dirty="0" smtClean="0"/>
                  <a:t>found”</a:t>
                </a:r>
                <a:r>
                  <a:rPr lang="en-IE" sz="1500" baseline="30000" dirty="0" smtClean="0"/>
                  <a:t>1</a:t>
                </a:r>
                <a:r>
                  <a:rPr lang="en-IE" sz="1500" dirty="0" smtClean="0"/>
                  <a:t>. </a:t>
                </a:r>
                <a:r>
                  <a:rPr lang="en-IE" sz="1500" dirty="0"/>
                  <a:t>Stanley Williams and his team had been working on developing a new high speed dense memory based on a crossbar array at the nanoscale. They needed a switch that could connect overlapping </a:t>
                </a:r>
                <a:r>
                  <a:rPr lang="en-IE" sz="1500" dirty="0" smtClean="0"/>
                  <a:t>crossbars, the switch they needed was a memristor.</a:t>
                </a:r>
              </a:p>
              <a:p>
                <a:pPr algn="just"/>
                <a:endParaRPr lang="en-IE" sz="1500" dirty="0" smtClean="0"/>
              </a:p>
              <a:p>
                <a:pPr algn="just"/>
                <a:r>
                  <a:rPr lang="en-IE" sz="1500" b="1" dirty="0" smtClean="0"/>
                  <a:t>The memristor was fabricated as follows</a:t>
                </a:r>
                <a:r>
                  <a:rPr lang="en-IE" sz="1500" dirty="0" smtClean="0"/>
                  <a:t>:</a:t>
                </a:r>
              </a:p>
              <a:p>
                <a:pPr marL="171450" indent="-171450" algn="just">
                  <a:buFont typeface="Arial" pitchFamily="34" charset="0"/>
                  <a:buChar char="•"/>
                </a:pPr>
                <a:r>
                  <a:rPr lang="en-IE" sz="1500" dirty="0"/>
                  <a:t>They sandwiched a cube of </a:t>
                </a:r>
                <a14:m>
                  <m:oMath xmlns:m="http://schemas.openxmlformats.org/officeDocument/2006/math">
                    <m:r>
                      <a:rPr lang="en-IE" sz="1500" i="1">
                        <a:latin typeface="Cambria Math"/>
                      </a:rPr>
                      <m:t>𝑇𝑖</m:t>
                    </m:r>
                    <m:sSub>
                      <m:sSubPr>
                        <m:ctrlPr>
                          <a:rPr lang="en-IE" sz="1500" i="1">
                            <a:latin typeface="Cambria Math"/>
                          </a:rPr>
                        </m:ctrlPr>
                      </m:sSubPr>
                      <m:e>
                        <m:r>
                          <a:rPr lang="en-IE" sz="1500" i="1">
                            <a:latin typeface="Cambria Math"/>
                          </a:rPr>
                          <m:t>𝑂</m:t>
                        </m:r>
                      </m:e>
                      <m:sub>
                        <m:r>
                          <a:rPr lang="en-IE" sz="1500" i="1">
                            <a:latin typeface="Cambria Math"/>
                          </a:rPr>
                          <m:t>2</m:t>
                        </m:r>
                      </m:sub>
                    </m:sSub>
                  </m:oMath>
                </a14:m>
                <a:r>
                  <a:rPr lang="en-IE" sz="1500" dirty="0"/>
                  <a:t> between platinum crossbars</a:t>
                </a:r>
              </a:p>
              <a:p>
                <a:pPr marL="171450" indent="-171450" algn="just">
                  <a:buFont typeface="Arial" pitchFamily="34" charset="0"/>
                  <a:buChar char="•"/>
                </a:pPr>
                <a:r>
                  <a:rPr lang="en-IE" sz="1500" dirty="0"/>
                  <a:t>A region of the </a:t>
                </a:r>
                <a14:m>
                  <m:oMath xmlns:m="http://schemas.openxmlformats.org/officeDocument/2006/math">
                    <m:r>
                      <a:rPr lang="en-IE" sz="1500" i="1">
                        <a:latin typeface="Cambria Math"/>
                      </a:rPr>
                      <m:t>𝑇𝑖</m:t>
                    </m:r>
                    <m:sSub>
                      <m:sSubPr>
                        <m:ctrlPr>
                          <a:rPr lang="en-IE" sz="1500" i="1">
                            <a:latin typeface="Cambria Math"/>
                          </a:rPr>
                        </m:ctrlPr>
                      </m:sSubPr>
                      <m:e>
                        <m:r>
                          <a:rPr lang="en-IE" sz="1500" i="1">
                            <a:latin typeface="Cambria Math"/>
                          </a:rPr>
                          <m:t>𝑂</m:t>
                        </m:r>
                      </m:e>
                      <m:sub>
                        <m:r>
                          <a:rPr lang="en-IE" sz="1500" i="1">
                            <a:latin typeface="Cambria Math"/>
                          </a:rPr>
                          <m:t>2</m:t>
                        </m:r>
                      </m:sub>
                    </m:sSub>
                  </m:oMath>
                </a14:m>
                <a:r>
                  <a:rPr lang="en-IE" sz="1500" dirty="0"/>
                  <a:t> was auto doped by removing oxygen atoms creating a </a:t>
                </a:r>
                <a14:m>
                  <m:oMath xmlns:m="http://schemas.openxmlformats.org/officeDocument/2006/math">
                    <m:r>
                      <a:rPr lang="en-IE" sz="1500" i="1">
                        <a:latin typeface="Cambria Math"/>
                      </a:rPr>
                      <m:t>𝑇𝑖</m:t>
                    </m:r>
                    <m:sSub>
                      <m:sSubPr>
                        <m:ctrlPr>
                          <a:rPr lang="en-IE" sz="1500" i="1">
                            <a:latin typeface="Cambria Math"/>
                          </a:rPr>
                        </m:ctrlPr>
                      </m:sSubPr>
                      <m:e>
                        <m:r>
                          <a:rPr lang="en-IE" sz="1500" i="1">
                            <a:latin typeface="Cambria Math"/>
                          </a:rPr>
                          <m:t>𝑂</m:t>
                        </m:r>
                      </m:e>
                      <m:sub>
                        <m:r>
                          <a:rPr lang="en-IE" sz="1500" i="1">
                            <a:latin typeface="Cambria Math"/>
                          </a:rPr>
                          <m:t>2−</m:t>
                        </m:r>
                        <m:r>
                          <a:rPr lang="en-IE" sz="1500" i="1">
                            <a:latin typeface="Cambria Math"/>
                          </a:rPr>
                          <m:t>𝑥</m:t>
                        </m:r>
                      </m:sub>
                    </m:sSub>
                  </m:oMath>
                </a14:m>
                <a:r>
                  <a:rPr lang="en-IE" sz="1500" dirty="0"/>
                  <a:t> region. </a:t>
                </a:r>
              </a:p>
              <a:p>
                <a:pPr marL="171450" indent="-171450" algn="just">
                  <a:buFont typeface="Arial" pitchFamily="34" charset="0"/>
                  <a:buChar char="•"/>
                </a:pPr>
                <a:r>
                  <a:rPr lang="en-IE" sz="1500" dirty="0"/>
                  <a:t>These positive oxygen deficiencies can drift through the entire cube and are moved by applying an electric current. </a:t>
                </a:r>
              </a:p>
              <a:p>
                <a:pPr marL="171450" indent="-171450" algn="just">
                  <a:buFont typeface="Arial" pitchFamily="34" charset="0"/>
                  <a:buChar char="•"/>
                </a:pPr>
                <a:r>
                  <a:rPr lang="en-IE" sz="1500" dirty="0"/>
                  <a:t>This movement changes the resistance of the memristor. </a:t>
                </a:r>
              </a:p>
              <a:p>
                <a:pPr marL="171450" indent="-171450" algn="just">
                  <a:buFont typeface="Arial" pitchFamily="34" charset="0"/>
                  <a:buChar char="•"/>
                </a:pPr>
                <a:r>
                  <a:rPr lang="en-IE" sz="1500" dirty="0"/>
                  <a:t>The dopants will also remain in their position until a current is applied again. In this way the memristor has </a:t>
                </a:r>
                <a:r>
                  <a:rPr lang="en-IE" sz="1500" dirty="0">
                    <a:solidFill>
                      <a:srgbClr val="FF0000"/>
                    </a:solidFill>
                  </a:rPr>
                  <a:t>memory</a:t>
                </a:r>
                <a:r>
                  <a:rPr lang="en-IE" sz="1500" dirty="0"/>
                  <a:t>.</a:t>
                </a:r>
              </a:p>
            </p:txBody>
          </p:sp>
        </mc:Choice>
        <mc:Fallback xmlns="">
          <p:sp>
            <p:nvSpPr>
              <p:cNvPr id="9" name="Rectangle 8"/>
              <p:cNvSpPr>
                <a:spLocks noRot="1" noChangeAspect="1" noMove="1" noResize="1" noEditPoints="1" noAdjustHandles="1" noChangeArrowheads="1" noChangeShapeType="1" noTextEdit="1"/>
              </p:cNvSpPr>
              <p:nvPr/>
            </p:nvSpPr>
            <p:spPr>
              <a:xfrm>
                <a:off x="-1" y="-1"/>
                <a:ext cx="4961879" cy="4708981"/>
              </a:xfrm>
              <a:prstGeom prst="rect">
                <a:avLst/>
              </a:prstGeom>
              <a:blipFill rotWithShape="1">
                <a:blip r:embed="rId5"/>
                <a:stretch>
                  <a:fillRect l="-369" t="-259" r="-491" b="-518"/>
                </a:stretch>
              </a:blipFill>
            </p:spPr>
            <p:txBody>
              <a:bodyPr/>
              <a:lstStyle/>
              <a:p>
                <a:r>
                  <a:rPr lang="en-IE">
                    <a:noFill/>
                  </a:rPr>
                  <a:t> </a:t>
                </a:r>
              </a:p>
            </p:txBody>
          </p:sp>
        </mc:Fallback>
      </mc:AlternateContent>
      <p:cxnSp>
        <p:nvCxnSpPr>
          <p:cNvPr id="24" name="Straight Connector 23"/>
          <p:cNvCxnSpPr/>
          <p:nvPr/>
        </p:nvCxnSpPr>
        <p:spPr>
          <a:xfrm flipV="1">
            <a:off x="4961879" y="1"/>
            <a:ext cx="1" cy="4810868"/>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816726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ELEC\Dropbox\4th Year\Memristor\Interim Report\HP-State alph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33" y="2910706"/>
            <a:ext cx="4709245" cy="189826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Rectangle 5"/>
              <p:cNvSpPr/>
              <p:nvPr/>
            </p:nvSpPr>
            <p:spPr>
              <a:xfrm>
                <a:off x="4889872" y="4066688"/>
                <a:ext cx="2613472" cy="5002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400" i="1" smtClean="0">
                          <a:solidFill>
                            <a:srgbClr val="FF0000"/>
                          </a:solidFill>
                          <a:latin typeface="Cambria Math"/>
                        </a:rPr>
                        <m:t>𝑀</m:t>
                      </m:r>
                      <m:d>
                        <m:dPr>
                          <m:ctrlPr>
                            <a:rPr lang="en-GB" sz="1400" i="1">
                              <a:solidFill>
                                <a:srgbClr val="FF0000"/>
                              </a:solidFill>
                              <a:latin typeface="Cambria Math"/>
                            </a:rPr>
                          </m:ctrlPr>
                        </m:dPr>
                        <m:e>
                          <m:r>
                            <a:rPr lang="en-IE" sz="1400" i="1">
                              <a:solidFill>
                                <a:srgbClr val="FF0000"/>
                              </a:solidFill>
                              <a:latin typeface="Cambria Math"/>
                            </a:rPr>
                            <m:t>𝑞</m:t>
                          </m:r>
                        </m:e>
                      </m:d>
                      <m:r>
                        <a:rPr lang="en-IE" sz="1400" i="1">
                          <a:solidFill>
                            <a:srgbClr val="FF0000"/>
                          </a:solidFill>
                          <a:latin typeface="Cambria Math"/>
                        </a:rPr>
                        <m:t>=</m:t>
                      </m:r>
                      <m:sSub>
                        <m:sSubPr>
                          <m:ctrlPr>
                            <a:rPr lang="en-GB" sz="1400" i="1">
                              <a:solidFill>
                                <a:srgbClr val="FF0000"/>
                              </a:solidFill>
                              <a:latin typeface="Cambria Math"/>
                            </a:rPr>
                          </m:ctrlPr>
                        </m:sSubPr>
                        <m:e>
                          <m:r>
                            <a:rPr lang="en-IE" sz="1400" i="1">
                              <a:solidFill>
                                <a:srgbClr val="FF0000"/>
                              </a:solidFill>
                              <a:latin typeface="Cambria Math"/>
                            </a:rPr>
                            <m:t>𝑅</m:t>
                          </m:r>
                        </m:e>
                        <m:sub>
                          <m:r>
                            <a:rPr lang="en-IE" sz="1400" i="1">
                              <a:solidFill>
                                <a:srgbClr val="FF0000"/>
                              </a:solidFill>
                              <a:latin typeface="Cambria Math"/>
                            </a:rPr>
                            <m:t>𝑂𝐹𝐹</m:t>
                          </m:r>
                        </m:sub>
                      </m:sSub>
                      <m:d>
                        <m:dPr>
                          <m:ctrlPr>
                            <a:rPr lang="en-GB" sz="1400" i="1">
                              <a:solidFill>
                                <a:srgbClr val="FF0000"/>
                              </a:solidFill>
                              <a:latin typeface="Cambria Math"/>
                            </a:rPr>
                          </m:ctrlPr>
                        </m:dPr>
                        <m:e>
                          <m:r>
                            <a:rPr lang="en-IE" sz="1400" i="1">
                              <a:solidFill>
                                <a:srgbClr val="FF0000"/>
                              </a:solidFill>
                              <a:latin typeface="Cambria Math"/>
                            </a:rPr>
                            <m:t>1−</m:t>
                          </m:r>
                          <m:f>
                            <m:fPr>
                              <m:ctrlPr>
                                <a:rPr lang="en-GB" sz="1400" i="1">
                                  <a:solidFill>
                                    <a:srgbClr val="FF0000"/>
                                  </a:solidFill>
                                  <a:latin typeface="Cambria Math"/>
                                </a:rPr>
                              </m:ctrlPr>
                            </m:fPr>
                            <m:num>
                              <m:sSub>
                                <m:sSubPr>
                                  <m:ctrlPr>
                                    <a:rPr lang="en-GB" sz="1400" i="1">
                                      <a:solidFill>
                                        <a:srgbClr val="FF0000"/>
                                      </a:solidFill>
                                      <a:latin typeface="Cambria Math"/>
                                    </a:rPr>
                                  </m:ctrlPr>
                                </m:sSubPr>
                                <m:e>
                                  <m:r>
                                    <a:rPr lang="en-IE" sz="1400" i="1">
                                      <a:solidFill>
                                        <a:srgbClr val="FF0000"/>
                                      </a:solidFill>
                                      <a:latin typeface="Cambria Math"/>
                                    </a:rPr>
                                    <m:t>𝜇</m:t>
                                  </m:r>
                                </m:e>
                                <m:sub>
                                  <m:r>
                                    <a:rPr lang="en-IE" sz="1400" i="1">
                                      <a:solidFill>
                                        <a:srgbClr val="FF0000"/>
                                      </a:solidFill>
                                      <a:latin typeface="Cambria Math"/>
                                    </a:rPr>
                                    <m:t>𝑣</m:t>
                                  </m:r>
                                </m:sub>
                              </m:sSub>
                              <m:sSub>
                                <m:sSubPr>
                                  <m:ctrlPr>
                                    <a:rPr lang="en-GB" sz="1400" i="1">
                                      <a:solidFill>
                                        <a:srgbClr val="FF0000"/>
                                      </a:solidFill>
                                      <a:latin typeface="Cambria Math"/>
                                    </a:rPr>
                                  </m:ctrlPr>
                                </m:sSubPr>
                                <m:e>
                                  <m:r>
                                    <a:rPr lang="en-IE" sz="1400" i="1">
                                      <a:solidFill>
                                        <a:srgbClr val="FF0000"/>
                                      </a:solidFill>
                                      <a:latin typeface="Cambria Math"/>
                                    </a:rPr>
                                    <m:t>𝑅</m:t>
                                  </m:r>
                                </m:e>
                                <m:sub>
                                  <m:r>
                                    <a:rPr lang="en-IE" sz="1400" i="1">
                                      <a:solidFill>
                                        <a:srgbClr val="FF0000"/>
                                      </a:solidFill>
                                      <a:latin typeface="Cambria Math"/>
                                    </a:rPr>
                                    <m:t>𝑂𝑁</m:t>
                                  </m:r>
                                </m:sub>
                              </m:sSub>
                            </m:num>
                            <m:den>
                              <m:sSup>
                                <m:sSupPr>
                                  <m:ctrlPr>
                                    <a:rPr lang="en-GB" sz="1400" i="1">
                                      <a:solidFill>
                                        <a:srgbClr val="FF0000"/>
                                      </a:solidFill>
                                      <a:latin typeface="Cambria Math"/>
                                    </a:rPr>
                                  </m:ctrlPr>
                                </m:sSupPr>
                                <m:e>
                                  <m:r>
                                    <a:rPr lang="en-IE" sz="1400" i="1">
                                      <a:solidFill>
                                        <a:srgbClr val="FF0000"/>
                                      </a:solidFill>
                                      <a:latin typeface="Cambria Math"/>
                                    </a:rPr>
                                    <m:t>𝐷</m:t>
                                  </m:r>
                                </m:e>
                                <m:sup>
                                  <m:r>
                                    <a:rPr lang="en-IE" sz="1400" i="1">
                                      <a:solidFill>
                                        <a:srgbClr val="FF0000"/>
                                      </a:solidFill>
                                      <a:latin typeface="Cambria Math"/>
                                    </a:rPr>
                                    <m:t>2</m:t>
                                  </m:r>
                                </m:sup>
                              </m:sSup>
                            </m:den>
                          </m:f>
                          <m:r>
                            <a:rPr lang="en-IE" sz="1400" i="1">
                              <a:solidFill>
                                <a:srgbClr val="FF0000"/>
                              </a:solidFill>
                              <a:latin typeface="Cambria Math"/>
                            </a:rPr>
                            <m:t>𝑞</m:t>
                          </m:r>
                          <m:r>
                            <a:rPr lang="en-IE" sz="1400" i="1">
                              <a:solidFill>
                                <a:srgbClr val="FF0000"/>
                              </a:solidFill>
                              <a:latin typeface="Cambria Math"/>
                            </a:rPr>
                            <m:t>(</m:t>
                          </m:r>
                          <m:r>
                            <a:rPr lang="en-IE" sz="1400" i="1">
                              <a:solidFill>
                                <a:srgbClr val="FF0000"/>
                              </a:solidFill>
                              <a:latin typeface="Cambria Math"/>
                            </a:rPr>
                            <m:t>𝑡</m:t>
                          </m:r>
                          <m:r>
                            <a:rPr lang="en-IE" sz="1400" i="1">
                              <a:solidFill>
                                <a:srgbClr val="FF0000"/>
                              </a:solidFill>
                              <a:latin typeface="Cambria Math"/>
                            </a:rPr>
                            <m:t>)</m:t>
                          </m:r>
                        </m:e>
                      </m:d>
                    </m:oMath>
                  </m:oMathPara>
                </a14:m>
                <a:endParaRPr lang="en-GB" sz="1400" dirty="0">
                  <a:solidFill>
                    <a:srgbClr val="FF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4889872" y="4066688"/>
                <a:ext cx="2613472" cy="500202"/>
              </a:xfrm>
              <a:prstGeom prst="rect">
                <a:avLst/>
              </a:prstGeom>
              <a:blipFill rotWithShape="1">
                <a:blip r:embed="rId4"/>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889872" y="840826"/>
                <a:ext cx="3515771" cy="5763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IE" sz="1400" i="1" smtClean="0">
                          <a:solidFill>
                            <a:srgbClr val="FF0000"/>
                          </a:solidFill>
                          <a:latin typeface="Cambria Math"/>
                        </a:rPr>
                        <m:t>𝑣</m:t>
                      </m:r>
                      <m:d>
                        <m:dPr>
                          <m:ctrlPr>
                            <a:rPr lang="en-GB" sz="1400" i="1">
                              <a:solidFill>
                                <a:srgbClr val="FF0000"/>
                              </a:solidFill>
                              <a:latin typeface="Cambria Math"/>
                            </a:rPr>
                          </m:ctrlPr>
                        </m:dPr>
                        <m:e>
                          <m:r>
                            <a:rPr lang="en-IE" sz="1400" i="1">
                              <a:solidFill>
                                <a:srgbClr val="FF0000"/>
                              </a:solidFill>
                              <a:latin typeface="Cambria Math"/>
                            </a:rPr>
                            <m:t>𝑡</m:t>
                          </m:r>
                        </m:e>
                      </m:d>
                      <m:r>
                        <a:rPr lang="en-IE" sz="1400" i="1">
                          <a:solidFill>
                            <a:srgbClr val="FF0000"/>
                          </a:solidFill>
                          <a:latin typeface="Cambria Math"/>
                        </a:rPr>
                        <m:t>=</m:t>
                      </m:r>
                      <m:d>
                        <m:dPr>
                          <m:ctrlPr>
                            <a:rPr lang="en-GB" sz="1400" i="1">
                              <a:solidFill>
                                <a:srgbClr val="FF0000"/>
                              </a:solidFill>
                              <a:latin typeface="Cambria Math"/>
                            </a:rPr>
                          </m:ctrlPr>
                        </m:dPr>
                        <m:e>
                          <m:sSub>
                            <m:sSubPr>
                              <m:ctrlPr>
                                <a:rPr lang="en-GB" sz="1400" i="1">
                                  <a:solidFill>
                                    <a:srgbClr val="FF0000"/>
                                  </a:solidFill>
                                  <a:latin typeface="Cambria Math"/>
                                </a:rPr>
                              </m:ctrlPr>
                            </m:sSubPr>
                            <m:e>
                              <m:r>
                                <a:rPr lang="en-IE" sz="1400" i="1">
                                  <a:solidFill>
                                    <a:srgbClr val="FF0000"/>
                                  </a:solidFill>
                                  <a:latin typeface="Cambria Math"/>
                                </a:rPr>
                                <m:t>𝑅</m:t>
                              </m:r>
                            </m:e>
                            <m:sub>
                              <m:r>
                                <a:rPr lang="en-IE" sz="1400" i="1">
                                  <a:solidFill>
                                    <a:srgbClr val="FF0000"/>
                                  </a:solidFill>
                                  <a:latin typeface="Cambria Math"/>
                                </a:rPr>
                                <m:t>𝑂𝑁</m:t>
                              </m:r>
                            </m:sub>
                          </m:sSub>
                          <m:f>
                            <m:fPr>
                              <m:ctrlPr>
                                <a:rPr lang="en-GB" sz="1400" i="1">
                                  <a:solidFill>
                                    <a:srgbClr val="FF0000"/>
                                  </a:solidFill>
                                  <a:latin typeface="Cambria Math"/>
                                </a:rPr>
                              </m:ctrlPr>
                            </m:fPr>
                            <m:num>
                              <m:r>
                                <a:rPr lang="en-IE" sz="1400" i="1">
                                  <a:solidFill>
                                    <a:srgbClr val="FF0000"/>
                                  </a:solidFill>
                                  <a:latin typeface="Cambria Math"/>
                                </a:rPr>
                                <m:t>𝑤</m:t>
                              </m:r>
                              <m:d>
                                <m:dPr>
                                  <m:ctrlPr>
                                    <a:rPr lang="en-GB" sz="1400" i="1">
                                      <a:solidFill>
                                        <a:srgbClr val="FF0000"/>
                                      </a:solidFill>
                                      <a:latin typeface="Cambria Math"/>
                                    </a:rPr>
                                  </m:ctrlPr>
                                </m:dPr>
                                <m:e>
                                  <m:r>
                                    <a:rPr lang="en-IE" sz="1400" i="1">
                                      <a:solidFill>
                                        <a:srgbClr val="FF0000"/>
                                      </a:solidFill>
                                      <a:latin typeface="Cambria Math"/>
                                    </a:rPr>
                                    <m:t>𝑡</m:t>
                                  </m:r>
                                </m:e>
                              </m:d>
                            </m:num>
                            <m:den>
                              <m:r>
                                <a:rPr lang="en-IE" sz="1400" i="1">
                                  <a:solidFill>
                                    <a:srgbClr val="FF0000"/>
                                  </a:solidFill>
                                  <a:latin typeface="Cambria Math"/>
                                </a:rPr>
                                <m:t>𝐷</m:t>
                              </m:r>
                            </m:den>
                          </m:f>
                          <m:r>
                            <a:rPr lang="en-IE" sz="1400" i="1">
                              <a:solidFill>
                                <a:srgbClr val="FF0000"/>
                              </a:solidFill>
                              <a:latin typeface="Cambria Math"/>
                            </a:rPr>
                            <m:t>+</m:t>
                          </m:r>
                          <m:sSub>
                            <m:sSubPr>
                              <m:ctrlPr>
                                <a:rPr lang="en-GB" sz="1400" i="1">
                                  <a:solidFill>
                                    <a:srgbClr val="FF0000"/>
                                  </a:solidFill>
                                  <a:latin typeface="Cambria Math"/>
                                </a:rPr>
                              </m:ctrlPr>
                            </m:sSubPr>
                            <m:e>
                              <m:r>
                                <a:rPr lang="en-IE" sz="1400" i="1">
                                  <a:solidFill>
                                    <a:srgbClr val="FF0000"/>
                                  </a:solidFill>
                                  <a:latin typeface="Cambria Math"/>
                                </a:rPr>
                                <m:t>𝑅</m:t>
                              </m:r>
                            </m:e>
                            <m:sub>
                              <m:r>
                                <a:rPr lang="en-IE" sz="1400" i="1">
                                  <a:solidFill>
                                    <a:srgbClr val="FF0000"/>
                                  </a:solidFill>
                                  <a:latin typeface="Cambria Math"/>
                                </a:rPr>
                                <m:t>𝑂𝐹𝐹</m:t>
                              </m:r>
                            </m:sub>
                          </m:sSub>
                          <m:d>
                            <m:dPr>
                              <m:ctrlPr>
                                <a:rPr lang="en-GB" sz="1400" i="1">
                                  <a:solidFill>
                                    <a:srgbClr val="FF0000"/>
                                  </a:solidFill>
                                  <a:latin typeface="Cambria Math"/>
                                </a:rPr>
                              </m:ctrlPr>
                            </m:dPr>
                            <m:e>
                              <m:r>
                                <a:rPr lang="en-IE" sz="1400" i="1">
                                  <a:solidFill>
                                    <a:srgbClr val="FF0000"/>
                                  </a:solidFill>
                                  <a:latin typeface="Cambria Math"/>
                                </a:rPr>
                                <m:t>1−</m:t>
                              </m:r>
                              <m:f>
                                <m:fPr>
                                  <m:ctrlPr>
                                    <a:rPr lang="en-GB" sz="1400" i="1">
                                      <a:solidFill>
                                        <a:srgbClr val="FF0000"/>
                                      </a:solidFill>
                                      <a:latin typeface="Cambria Math"/>
                                    </a:rPr>
                                  </m:ctrlPr>
                                </m:fPr>
                                <m:num>
                                  <m:r>
                                    <a:rPr lang="en-IE" sz="1400" i="1">
                                      <a:solidFill>
                                        <a:srgbClr val="FF0000"/>
                                      </a:solidFill>
                                      <a:latin typeface="Cambria Math"/>
                                    </a:rPr>
                                    <m:t>𝑤</m:t>
                                  </m:r>
                                  <m:d>
                                    <m:dPr>
                                      <m:ctrlPr>
                                        <a:rPr lang="en-GB" sz="1400" i="1">
                                          <a:solidFill>
                                            <a:srgbClr val="FF0000"/>
                                          </a:solidFill>
                                          <a:latin typeface="Cambria Math"/>
                                        </a:rPr>
                                      </m:ctrlPr>
                                    </m:dPr>
                                    <m:e>
                                      <m:r>
                                        <a:rPr lang="en-IE" sz="1400" i="1">
                                          <a:solidFill>
                                            <a:srgbClr val="FF0000"/>
                                          </a:solidFill>
                                          <a:latin typeface="Cambria Math"/>
                                        </a:rPr>
                                        <m:t>𝑡</m:t>
                                      </m:r>
                                    </m:e>
                                  </m:d>
                                </m:num>
                                <m:den>
                                  <m:r>
                                    <a:rPr lang="en-IE" sz="1400" i="1">
                                      <a:solidFill>
                                        <a:srgbClr val="FF0000"/>
                                      </a:solidFill>
                                      <a:latin typeface="Cambria Math"/>
                                    </a:rPr>
                                    <m:t>𝐷</m:t>
                                  </m:r>
                                </m:den>
                              </m:f>
                            </m:e>
                          </m:d>
                        </m:e>
                      </m:d>
                      <m:r>
                        <a:rPr lang="en-IE" sz="1400" i="1">
                          <a:solidFill>
                            <a:srgbClr val="FF0000"/>
                          </a:solidFill>
                          <a:latin typeface="Cambria Math"/>
                        </a:rPr>
                        <m:t>𝑖</m:t>
                      </m:r>
                      <m:d>
                        <m:dPr>
                          <m:ctrlPr>
                            <a:rPr lang="en-GB" sz="1400" i="1">
                              <a:solidFill>
                                <a:srgbClr val="FF0000"/>
                              </a:solidFill>
                              <a:latin typeface="Cambria Math"/>
                            </a:rPr>
                          </m:ctrlPr>
                        </m:dPr>
                        <m:e>
                          <m:r>
                            <a:rPr lang="en-IE" sz="1400" i="1">
                              <a:solidFill>
                                <a:srgbClr val="FF0000"/>
                              </a:solidFill>
                              <a:latin typeface="Cambria Math"/>
                            </a:rPr>
                            <m:t>𝑡</m:t>
                          </m:r>
                        </m:e>
                      </m:d>
                    </m:oMath>
                  </m:oMathPara>
                </a14:m>
                <a:endParaRPr lang="en-GB" sz="1400" dirty="0">
                  <a:solidFill>
                    <a:srgbClr val="FF0000"/>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4889872" y="840826"/>
                <a:ext cx="3515771" cy="576376"/>
              </a:xfrm>
              <a:prstGeom prst="rect">
                <a:avLst/>
              </a:prstGeom>
              <a:blipFill rotWithShape="1">
                <a:blip r:embed="rId5"/>
                <a:stretch>
                  <a:fillRect/>
                </a:stretch>
              </a:blipFill>
            </p:spPr>
            <p:txBody>
              <a:bodyPr/>
              <a:lstStyle/>
              <a:p>
                <a:r>
                  <a:rPr lang="en-IE">
                    <a:noFill/>
                  </a:rPr>
                  <a:t> </a:t>
                </a:r>
              </a:p>
            </p:txBody>
          </p:sp>
        </mc:Fallback>
      </mc:AlternateContent>
      <p:sp>
        <p:nvSpPr>
          <p:cNvPr id="13" name="Rectangle 12"/>
          <p:cNvSpPr/>
          <p:nvPr/>
        </p:nvSpPr>
        <p:spPr>
          <a:xfrm>
            <a:off x="0" y="6860"/>
            <a:ext cx="4720778" cy="2908489"/>
          </a:xfrm>
          <a:prstGeom prst="rect">
            <a:avLst/>
          </a:prstGeom>
        </p:spPr>
        <p:txBody>
          <a:bodyPr wrap="square">
            <a:spAutoFit/>
          </a:bodyPr>
          <a:lstStyle/>
          <a:p>
            <a:pPr algn="ctr"/>
            <a:r>
              <a:rPr lang="en-IE" sz="1800" b="1" dirty="0" smtClean="0"/>
              <a:t>Operation of the Memristor</a:t>
            </a:r>
          </a:p>
          <a:p>
            <a:pPr marL="180975" indent="-180975" algn="just">
              <a:buFont typeface="Arial" pitchFamily="34" charset="0"/>
              <a:buChar char="•"/>
            </a:pPr>
            <a:r>
              <a:rPr lang="en-IE" sz="1500" b="1" dirty="0" smtClean="0"/>
              <a:t>Fig. a</a:t>
            </a:r>
            <a:r>
              <a:rPr lang="en-IE" sz="1500" dirty="0" smtClean="0"/>
              <a:t> below shows </a:t>
            </a:r>
            <a:r>
              <a:rPr lang="en-IE" sz="1500" dirty="0"/>
              <a:t>the initial condition of the memristor. The oxygen vacancies act as positive dopants. </a:t>
            </a:r>
            <a:endParaRPr lang="en-IE" sz="1500" dirty="0" smtClean="0"/>
          </a:p>
          <a:p>
            <a:pPr marL="180975" indent="-180975" algn="just">
              <a:buFont typeface="Arial" pitchFamily="34" charset="0"/>
              <a:buChar char="•"/>
            </a:pPr>
            <a:r>
              <a:rPr lang="en-IE" sz="1500" dirty="0" smtClean="0"/>
              <a:t>In </a:t>
            </a:r>
            <a:r>
              <a:rPr lang="en-IE" sz="1500" b="1" dirty="0" smtClean="0"/>
              <a:t>Fig. b</a:t>
            </a:r>
            <a:r>
              <a:rPr lang="en-IE" sz="1500" dirty="0" smtClean="0"/>
              <a:t> </a:t>
            </a:r>
            <a:r>
              <a:rPr lang="en-IE" sz="1500" dirty="0"/>
              <a:t>a positive bias is applied to the memristor and the positive charges are repelled throughout the memristor causing the boundary between the two materials to shift. In this way the resistance of the device is lowered and the device is said to be on. </a:t>
            </a:r>
            <a:endParaRPr lang="en-IE" sz="1500" dirty="0" smtClean="0"/>
          </a:p>
          <a:p>
            <a:pPr marL="180975" indent="-180975" algn="just">
              <a:buFont typeface="Arial" pitchFamily="34" charset="0"/>
              <a:buChar char="•"/>
            </a:pPr>
            <a:r>
              <a:rPr lang="en-IE" sz="1500" dirty="0" smtClean="0"/>
              <a:t>In </a:t>
            </a:r>
            <a:r>
              <a:rPr lang="en-US" sz="1500" b="1" dirty="0" smtClean="0"/>
              <a:t>Fig. </a:t>
            </a:r>
            <a:r>
              <a:rPr lang="en-IE" sz="1500" b="1" dirty="0" smtClean="0"/>
              <a:t>c</a:t>
            </a:r>
            <a:r>
              <a:rPr lang="en-IE" sz="1500" dirty="0" smtClean="0"/>
              <a:t> </a:t>
            </a:r>
            <a:r>
              <a:rPr lang="en-IE" sz="1500" dirty="0"/>
              <a:t>a negative bias is applied, the positive charges are attracted to the top of the device, the resistance increases and the device is said to be off</a:t>
            </a:r>
            <a:r>
              <a:rPr lang="en-IE" sz="1500" dirty="0" smtClean="0"/>
              <a:t>. [3]</a:t>
            </a:r>
            <a:endParaRPr lang="en-IE" sz="1500" dirty="0"/>
          </a:p>
        </p:txBody>
      </p:sp>
      <p:sp>
        <p:nvSpPr>
          <p:cNvPr id="14" name="Rectangle 13"/>
          <p:cNvSpPr/>
          <p:nvPr/>
        </p:nvSpPr>
        <p:spPr>
          <a:xfrm>
            <a:off x="4817864" y="520036"/>
            <a:ext cx="2210670" cy="307777"/>
          </a:xfrm>
          <a:prstGeom prst="rect">
            <a:avLst/>
          </a:prstGeom>
        </p:spPr>
        <p:txBody>
          <a:bodyPr wrap="none">
            <a:spAutoFit/>
          </a:bodyPr>
          <a:lstStyle/>
          <a:p>
            <a:r>
              <a:rPr lang="en-IE" sz="1400" u="sng" dirty="0" smtClean="0"/>
              <a:t>Voltage through memristor:</a:t>
            </a:r>
            <a:endParaRPr lang="en-IE" sz="1400" u="sng" dirty="0"/>
          </a:p>
        </p:txBody>
      </p:sp>
      <p:sp>
        <p:nvSpPr>
          <p:cNvPr id="18" name="Rectangle 17"/>
          <p:cNvSpPr/>
          <p:nvPr/>
        </p:nvSpPr>
        <p:spPr>
          <a:xfrm>
            <a:off x="5304254" y="1542554"/>
            <a:ext cx="2105898" cy="954107"/>
          </a:xfrm>
          <a:prstGeom prst="rect">
            <a:avLst/>
          </a:prstGeom>
        </p:spPr>
        <p:txBody>
          <a:bodyPr wrap="none">
            <a:spAutoFit/>
          </a:bodyPr>
          <a:lstStyle/>
          <a:p>
            <a:r>
              <a:rPr lang="en-IE" sz="1400" i="1" dirty="0" smtClean="0"/>
              <a:t>R</a:t>
            </a:r>
            <a:r>
              <a:rPr lang="en-IE" sz="1400" i="1" baseline="-25000" dirty="0" smtClean="0"/>
              <a:t>ON</a:t>
            </a:r>
            <a:r>
              <a:rPr lang="en-IE" sz="1400" dirty="0" smtClean="0"/>
              <a:t> = resistance when on, </a:t>
            </a:r>
          </a:p>
          <a:p>
            <a:r>
              <a:rPr lang="en-IE" sz="1400" i="1" dirty="0" smtClean="0"/>
              <a:t>R</a:t>
            </a:r>
            <a:r>
              <a:rPr lang="en-IE" sz="1400" i="1" baseline="-25000" dirty="0" smtClean="0"/>
              <a:t>OFF</a:t>
            </a:r>
            <a:r>
              <a:rPr lang="en-IE" sz="1400" dirty="0" smtClean="0"/>
              <a:t> = resistance when off,</a:t>
            </a:r>
          </a:p>
          <a:p>
            <a:r>
              <a:rPr lang="en-IE" sz="1400" i="1" dirty="0" smtClean="0"/>
              <a:t>D</a:t>
            </a:r>
            <a:r>
              <a:rPr lang="en-IE" sz="1400" dirty="0" smtClean="0"/>
              <a:t> = length of device,  </a:t>
            </a:r>
          </a:p>
          <a:p>
            <a:r>
              <a:rPr lang="en-IE" sz="1400" i="1" dirty="0" smtClean="0"/>
              <a:t>w</a:t>
            </a:r>
            <a:r>
              <a:rPr lang="en-IE" sz="1400" dirty="0" smtClean="0"/>
              <a:t> = width of doped region</a:t>
            </a:r>
            <a:endParaRPr lang="en-IE" sz="1400" dirty="0"/>
          </a:p>
        </p:txBody>
      </p:sp>
      <p:sp>
        <p:nvSpPr>
          <p:cNvPr id="19" name="Rectangle 18"/>
          <p:cNvSpPr/>
          <p:nvPr/>
        </p:nvSpPr>
        <p:spPr>
          <a:xfrm>
            <a:off x="4817864" y="3846810"/>
            <a:ext cx="1196802" cy="307777"/>
          </a:xfrm>
          <a:prstGeom prst="rect">
            <a:avLst/>
          </a:prstGeom>
        </p:spPr>
        <p:txBody>
          <a:bodyPr wrap="none">
            <a:spAutoFit/>
          </a:bodyPr>
          <a:lstStyle/>
          <a:p>
            <a:r>
              <a:rPr lang="en-IE" sz="1400" u="sng" dirty="0" smtClean="0"/>
              <a:t>Memristance</a:t>
            </a:r>
            <a:r>
              <a:rPr lang="en-IE" sz="1400" dirty="0" smtClean="0"/>
              <a:t>:</a:t>
            </a:r>
            <a:endParaRPr lang="en-IE" sz="1400" dirty="0"/>
          </a:p>
        </p:txBody>
      </p:sp>
      <mc:AlternateContent xmlns:mc="http://schemas.openxmlformats.org/markup-compatibility/2006" xmlns:a14="http://schemas.microsoft.com/office/drawing/2010/main">
        <mc:Choice Requires="a14">
          <p:sp>
            <p:nvSpPr>
              <p:cNvPr id="20" name="Rectangle 19"/>
              <p:cNvSpPr/>
              <p:nvPr/>
            </p:nvSpPr>
            <p:spPr>
              <a:xfrm>
                <a:off x="6978026" y="3107566"/>
                <a:ext cx="1440238" cy="523220"/>
              </a:xfrm>
              <a:prstGeom prst="rect">
                <a:avLst/>
              </a:prstGeom>
            </p:spPr>
            <p:txBody>
              <a:bodyPr wrap="square">
                <a:spAutoFit/>
              </a:bodyPr>
              <a:lstStyle/>
              <a:p>
                <a14:m>
                  <m:oMath xmlns:m="http://schemas.openxmlformats.org/officeDocument/2006/math">
                    <m:sSub>
                      <m:sSubPr>
                        <m:ctrlPr>
                          <a:rPr lang="en-IE" sz="1400" i="1">
                            <a:latin typeface="Cambria Math"/>
                          </a:rPr>
                        </m:ctrlPr>
                      </m:sSubPr>
                      <m:e>
                        <m:r>
                          <a:rPr lang="en-IE" sz="1400" i="1">
                            <a:latin typeface="Cambria Math"/>
                          </a:rPr>
                          <m:t>𝜇</m:t>
                        </m:r>
                      </m:e>
                      <m:sub>
                        <m:r>
                          <a:rPr lang="en-IE" sz="1400" i="1">
                            <a:latin typeface="Cambria Math"/>
                          </a:rPr>
                          <m:t>𝑣</m:t>
                        </m:r>
                      </m:sub>
                    </m:sSub>
                  </m:oMath>
                </a14:m>
                <a:r>
                  <a:rPr lang="en-IE" sz="1400" dirty="0"/>
                  <a:t> </a:t>
                </a:r>
                <a:r>
                  <a:rPr lang="en-IE" sz="1400" dirty="0" smtClean="0"/>
                  <a:t>= </a:t>
                </a:r>
                <a:r>
                  <a:rPr lang="en-IE" sz="1400" dirty="0"/>
                  <a:t>average ion mobility</a:t>
                </a:r>
              </a:p>
            </p:txBody>
          </p:sp>
        </mc:Choice>
        <mc:Fallback xmlns="">
          <p:sp>
            <p:nvSpPr>
              <p:cNvPr id="20" name="Rectangle 19"/>
              <p:cNvSpPr>
                <a:spLocks noRot="1" noChangeAspect="1" noMove="1" noResize="1" noEditPoints="1" noAdjustHandles="1" noChangeArrowheads="1" noChangeShapeType="1" noTextEdit="1"/>
              </p:cNvSpPr>
              <p:nvPr/>
            </p:nvSpPr>
            <p:spPr>
              <a:xfrm>
                <a:off x="6978026" y="3107566"/>
                <a:ext cx="1440238" cy="523220"/>
              </a:xfrm>
              <a:prstGeom prst="rect">
                <a:avLst/>
              </a:prstGeom>
              <a:blipFill rotWithShape="1">
                <a:blip r:embed="rId6"/>
                <a:stretch>
                  <a:fillRect l="-1271" t="-1163" b="-10465"/>
                </a:stretch>
              </a:blipFill>
            </p:spPr>
            <p:txBody>
              <a:bodyPr/>
              <a:lstStyle/>
              <a:p>
                <a:r>
                  <a:rPr lang="en-IE">
                    <a:noFill/>
                  </a:rPr>
                  <a:t> </a:t>
                </a:r>
              </a:p>
            </p:txBody>
          </p:sp>
        </mc:Fallback>
      </mc:AlternateContent>
      <p:cxnSp>
        <p:nvCxnSpPr>
          <p:cNvPr id="24" name="Straight Connector 23"/>
          <p:cNvCxnSpPr/>
          <p:nvPr/>
        </p:nvCxnSpPr>
        <p:spPr>
          <a:xfrm flipV="1">
            <a:off x="4720777" y="6860"/>
            <a:ext cx="1" cy="4808973"/>
          </a:xfrm>
          <a:prstGeom prst="line">
            <a:avLst/>
          </a:prstGeom>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9" name="Rectangle 28"/>
              <p:cNvSpPr/>
              <p:nvPr/>
            </p:nvSpPr>
            <p:spPr>
              <a:xfrm>
                <a:off x="4889872" y="3048317"/>
                <a:ext cx="1765483" cy="5104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IE" sz="1400" i="1" smtClean="0">
                              <a:solidFill>
                                <a:srgbClr val="FF0000"/>
                              </a:solidFill>
                              <a:latin typeface="Cambria Math"/>
                            </a:rPr>
                          </m:ctrlPr>
                        </m:fPr>
                        <m:num>
                          <m:r>
                            <a:rPr lang="en-IE" sz="1400" i="1">
                              <a:solidFill>
                                <a:srgbClr val="FF0000"/>
                              </a:solidFill>
                              <a:latin typeface="Cambria Math"/>
                            </a:rPr>
                            <m:t>𝑑𝑤</m:t>
                          </m:r>
                          <m:d>
                            <m:dPr>
                              <m:ctrlPr>
                                <a:rPr lang="en-IE" sz="1400" i="1">
                                  <a:solidFill>
                                    <a:srgbClr val="FF0000"/>
                                  </a:solidFill>
                                  <a:latin typeface="Cambria Math"/>
                                </a:rPr>
                              </m:ctrlPr>
                            </m:dPr>
                            <m:e>
                              <m:r>
                                <a:rPr lang="en-IE" sz="1400" i="1">
                                  <a:solidFill>
                                    <a:srgbClr val="FF0000"/>
                                  </a:solidFill>
                                  <a:latin typeface="Cambria Math"/>
                                </a:rPr>
                                <m:t>𝑡</m:t>
                              </m:r>
                            </m:e>
                          </m:d>
                        </m:num>
                        <m:den>
                          <m:r>
                            <a:rPr lang="en-IE" sz="1400" i="1">
                              <a:solidFill>
                                <a:srgbClr val="FF0000"/>
                              </a:solidFill>
                              <a:latin typeface="Cambria Math"/>
                            </a:rPr>
                            <m:t>𝑑𝑡</m:t>
                          </m:r>
                        </m:den>
                      </m:f>
                      <m:r>
                        <a:rPr lang="en-IE" sz="1400" i="1">
                          <a:solidFill>
                            <a:srgbClr val="FF0000"/>
                          </a:solidFill>
                          <a:latin typeface="Cambria Math"/>
                        </a:rPr>
                        <m:t>=</m:t>
                      </m:r>
                      <m:sSub>
                        <m:sSubPr>
                          <m:ctrlPr>
                            <a:rPr lang="en-IE" sz="1400" i="1">
                              <a:solidFill>
                                <a:srgbClr val="FF0000"/>
                              </a:solidFill>
                              <a:latin typeface="Cambria Math"/>
                            </a:rPr>
                          </m:ctrlPr>
                        </m:sSubPr>
                        <m:e>
                          <m:r>
                            <a:rPr lang="en-IE" sz="1400" i="1">
                              <a:solidFill>
                                <a:srgbClr val="FF0000"/>
                              </a:solidFill>
                              <a:latin typeface="Cambria Math"/>
                            </a:rPr>
                            <m:t>𝜇</m:t>
                          </m:r>
                        </m:e>
                        <m:sub>
                          <m:r>
                            <a:rPr lang="en-IE" sz="1400" i="1">
                              <a:solidFill>
                                <a:srgbClr val="FF0000"/>
                              </a:solidFill>
                              <a:latin typeface="Cambria Math"/>
                            </a:rPr>
                            <m:t>𝑣</m:t>
                          </m:r>
                        </m:sub>
                      </m:sSub>
                      <m:f>
                        <m:fPr>
                          <m:ctrlPr>
                            <a:rPr lang="en-IE" sz="1400" i="1">
                              <a:solidFill>
                                <a:srgbClr val="FF0000"/>
                              </a:solidFill>
                              <a:latin typeface="Cambria Math"/>
                            </a:rPr>
                          </m:ctrlPr>
                        </m:fPr>
                        <m:num>
                          <m:sSub>
                            <m:sSubPr>
                              <m:ctrlPr>
                                <a:rPr lang="en-IE" sz="1400" i="1">
                                  <a:solidFill>
                                    <a:srgbClr val="FF0000"/>
                                  </a:solidFill>
                                  <a:latin typeface="Cambria Math"/>
                                </a:rPr>
                              </m:ctrlPr>
                            </m:sSubPr>
                            <m:e>
                              <m:r>
                                <a:rPr lang="en-IE" sz="1400" i="1">
                                  <a:solidFill>
                                    <a:srgbClr val="FF0000"/>
                                  </a:solidFill>
                                  <a:latin typeface="Cambria Math"/>
                                </a:rPr>
                                <m:t>𝑅</m:t>
                              </m:r>
                            </m:e>
                            <m:sub>
                              <m:r>
                                <a:rPr lang="en-IE" sz="1400" i="1">
                                  <a:solidFill>
                                    <a:srgbClr val="FF0000"/>
                                  </a:solidFill>
                                  <a:latin typeface="Cambria Math"/>
                                </a:rPr>
                                <m:t>𝑂𝑁</m:t>
                              </m:r>
                            </m:sub>
                          </m:sSub>
                        </m:num>
                        <m:den>
                          <m:r>
                            <a:rPr lang="en-IE" sz="1400" i="1">
                              <a:solidFill>
                                <a:srgbClr val="FF0000"/>
                              </a:solidFill>
                              <a:latin typeface="Cambria Math"/>
                            </a:rPr>
                            <m:t>𝐷</m:t>
                          </m:r>
                        </m:den>
                      </m:f>
                      <m:r>
                        <a:rPr lang="en-IE" sz="1400" i="1">
                          <a:solidFill>
                            <a:srgbClr val="FF0000"/>
                          </a:solidFill>
                          <a:latin typeface="Cambria Math"/>
                        </a:rPr>
                        <m:t>𝑖</m:t>
                      </m:r>
                      <m:d>
                        <m:dPr>
                          <m:ctrlPr>
                            <a:rPr lang="en-IE" sz="1400" i="1">
                              <a:solidFill>
                                <a:srgbClr val="FF0000"/>
                              </a:solidFill>
                              <a:latin typeface="Cambria Math"/>
                            </a:rPr>
                          </m:ctrlPr>
                        </m:dPr>
                        <m:e>
                          <m:r>
                            <a:rPr lang="en-IE" sz="1400" i="1">
                              <a:solidFill>
                                <a:srgbClr val="FF0000"/>
                              </a:solidFill>
                              <a:latin typeface="Cambria Math"/>
                            </a:rPr>
                            <m:t>𝑡</m:t>
                          </m:r>
                        </m:e>
                      </m:d>
                    </m:oMath>
                  </m:oMathPara>
                </a14:m>
                <a:endParaRPr lang="en-IE" sz="1400" dirty="0">
                  <a:solidFill>
                    <a:srgbClr val="FF0000"/>
                  </a:solidFill>
                </a:endParaRPr>
              </a:p>
            </p:txBody>
          </p:sp>
        </mc:Choice>
        <mc:Fallback xmlns="">
          <p:sp>
            <p:nvSpPr>
              <p:cNvPr id="29" name="Rectangle 28"/>
              <p:cNvSpPr>
                <a:spLocks noRot="1" noChangeAspect="1" noMove="1" noResize="1" noEditPoints="1" noAdjustHandles="1" noChangeArrowheads="1" noChangeShapeType="1" noTextEdit="1"/>
              </p:cNvSpPr>
              <p:nvPr/>
            </p:nvSpPr>
            <p:spPr>
              <a:xfrm>
                <a:off x="4889872" y="3048317"/>
                <a:ext cx="1765483" cy="510461"/>
              </a:xfrm>
              <a:prstGeom prst="rect">
                <a:avLst/>
              </a:prstGeom>
              <a:blipFill rotWithShape="1">
                <a:blip r:embed="rId7"/>
                <a:stretch>
                  <a:fillRect b="-1190"/>
                </a:stretch>
              </a:blipFill>
            </p:spPr>
            <p:txBody>
              <a:bodyPr/>
              <a:lstStyle/>
              <a:p>
                <a:r>
                  <a:rPr lang="en-IE">
                    <a:noFill/>
                  </a:rPr>
                  <a:t> </a:t>
                </a:r>
              </a:p>
            </p:txBody>
          </p:sp>
        </mc:Fallback>
      </mc:AlternateContent>
      <p:sp>
        <p:nvSpPr>
          <p:cNvPr id="33" name="Rectangle 32"/>
          <p:cNvSpPr/>
          <p:nvPr/>
        </p:nvSpPr>
        <p:spPr>
          <a:xfrm>
            <a:off x="4817864" y="2674937"/>
            <a:ext cx="1298304" cy="307777"/>
          </a:xfrm>
          <a:prstGeom prst="rect">
            <a:avLst/>
          </a:prstGeom>
        </p:spPr>
        <p:txBody>
          <a:bodyPr wrap="none">
            <a:spAutoFit/>
          </a:bodyPr>
          <a:lstStyle/>
          <a:p>
            <a:r>
              <a:rPr lang="en-IE" sz="1400" u="sng" dirty="0" smtClean="0"/>
              <a:t>State Equation</a:t>
            </a:r>
            <a:r>
              <a:rPr lang="en-IE" sz="1400" dirty="0" smtClean="0"/>
              <a:t>:</a:t>
            </a:r>
            <a:endParaRPr lang="en-IE" sz="1400" dirty="0"/>
          </a:p>
        </p:txBody>
      </p:sp>
      <p:sp>
        <p:nvSpPr>
          <p:cNvPr id="22" name="Rectangle 21"/>
          <p:cNvSpPr/>
          <p:nvPr/>
        </p:nvSpPr>
        <p:spPr>
          <a:xfrm>
            <a:off x="5469886" y="6860"/>
            <a:ext cx="2516330" cy="369332"/>
          </a:xfrm>
          <a:prstGeom prst="rect">
            <a:avLst/>
          </a:prstGeom>
        </p:spPr>
        <p:txBody>
          <a:bodyPr wrap="none">
            <a:spAutoFit/>
          </a:bodyPr>
          <a:lstStyle/>
          <a:p>
            <a:r>
              <a:rPr lang="en-IE" sz="1800" b="1" dirty="0" smtClean="0"/>
              <a:t>HP Memristor Equations</a:t>
            </a:r>
            <a:endParaRPr lang="en-IE" sz="1800" b="1" dirty="0"/>
          </a:p>
        </p:txBody>
      </p:sp>
    </p:spTree>
    <p:extLst>
      <p:ext uri="{BB962C8B-B14F-4D97-AF65-F5344CB8AC3E}">
        <p14:creationId xmlns:p14="http://schemas.microsoft.com/office/powerpoint/2010/main" val="30739247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10414</TotalTime>
  <Words>4569</Words>
  <Application>Microsoft Office PowerPoint</Application>
  <PresentationFormat>Custom</PresentationFormat>
  <Paragraphs>396</Paragraphs>
  <Slides>22</Slides>
  <Notes>20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 Carley</dc:creator>
  <cp:lastModifiedBy>Ray Carley</cp:lastModifiedBy>
  <cp:revision>157</cp:revision>
  <dcterms:created xsi:type="dcterms:W3CDTF">2013-02-26T01:20:57Z</dcterms:created>
  <dcterms:modified xsi:type="dcterms:W3CDTF">2013-07-03T22:46:58Z</dcterms:modified>
</cp:coreProperties>
</file>